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9" r:id="rId1"/>
  </p:sldMasterIdLst>
  <p:notesMasterIdLst>
    <p:notesMasterId r:id="rId12"/>
  </p:notesMasterIdLst>
  <p:sldIdLst>
    <p:sldId id="256" r:id="rId2"/>
    <p:sldId id="257" r:id="rId3"/>
    <p:sldId id="265" r:id="rId4"/>
    <p:sldId id="273" r:id="rId5"/>
    <p:sldId id="271" r:id="rId6"/>
    <p:sldId id="267" r:id="rId7"/>
    <p:sldId id="270" r:id="rId8"/>
    <p:sldId id="268" r:id="rId9"/>
    <p:sldId id="262" r:id="rId10"/>
    <p:sldId id="269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85"/>
    <p:restoredTop sz="95801"/>
  </p:normalViewPr>
  <p:slideViewPr>
    <p:cSldViewPr snapToGrid="0" snapToObjects="1">
      <p:cViewPr varScale="1">
        <p:scale>
          <a:sx n="111" d="100"/>
          <a:sy n="111" d="100"/>
        </p:scale>
        <p:origin x="55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4" Type="http://schemas.openxmlformats.org/officeDocument/2006/relationships/image" Target="../media/image14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4" Type="http://schemas.openxmlformats.org/officeDocument/2006/relationships/image" Target="../media/image1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colored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2">
        <a:alpha val="0"/>
      </a:schemeClr>
    </dgm:fillClrLst>
    <dgm:linClrLst meth="repeat">
      <a:schemeClr val="accent2">
        <a:alpha val="0"/>
      </a:schemeClr>
    </dgm:linClrLst>
    <dgm:effectClrLst/>
    <dgm:txLinClrLst/>
    <dgm:txFillClrLst meth="repeat">
      <a:schemeClr val="accent2"/>
      <a:schemeClr val="accent3"/>
      <a:schemeClr val="accent4"/>
      <a:schemeClr val="accent5"/>
      <a:schemeClr val="accent6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colored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2">
        <a:alpha val="0"/>
      </a:schemeClr>
    </dgm:fillClrLst>
    <dgm:linClrLst meth="repeat">
      <a:schemeClr val="accent2">
        <a:alpha val="0"/>
      </a:schemeClr>
    </dgm:linClrLst>
    <dgm:effectClrLst/>
    <dgm:txLinClrLst/>
    <dgm:txFillClrLst meth="repeat">
      <a:schemeClr val="accent2"/>
      <a:schemeClr val="accent3"/>
      <a:schemeClr val="accent4"/>
      <a:schemeClr val="accent5"/>
      <a:schemeClr val="accent6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82FEC98-B59C-4805-95B3-42D3348F5DBF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coloredtext_colorful1" csCatId="colorful" phldr="1"/>
      <dgm:spPr/>
      <dgm:t>
        <a:bodyPr/>
        <a:lstStyle/>
        <a:p>
          <a:endParaRPr lang="en-US"/>
        </a:p>
      </dgm:t>
    </dgm:pt>
    <dgm:pt modelId="{8CDB3B78-00BB-46CA-88C7-8B6EFDC3418D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IN" sz="1400" b="1" dirty="0"/>
            <a:t>Variable Identification</a:t>
          </a:r>
          <a:r>
            <a:rPr lang="en-IN" sz="1400" dirty="0"/>
            <a:t> </a:t>
          </a:r>
          <a:endParaRPr lang="en-US" sz="1400" dirty="0"/>
        </a:p>
      </dgm:t>
    </dgm:pt>
    <dgm:pt modelId="{6E0E7A87-A9CD-495A-9E88-FBAEC3EF9820}" type="parTrans" cxnId="{17EE1EB6-6FE3-4FB4-87F7-3858B29116B6}">
      <dgm:prSet/>
      <dgm:spPr/>
      <dgm:t>
        <a:bodyPr/>
        <a:lstStyle/>
        <a:p>
          <a:endParaRPr lang="en-US"/>
        </a:p>
      </dgm:t>
    </dgm:pt>
    <dgm:pt modelId="{C61A3982-D9BA-442E-A37D-94C1519271C6}" type="sibTrans" cxnId="{17EE1EB6-6FE3-4FB4-87F7-3858B29116B6}">
      <dgm:prSet/>
      <dgm:spPr/>
      <dgm:t>
        <a:bodyPr/>
        <a:lstStyle/>
        <a:p>
          <a:endParaRPr lang="en-US"/>
        </a:p>
      </dgm:t>
    </dgm:pt>
    <dgm:pt modelId="{0D56816C-5A6E-44D9-9ECF-283FDDEC69A6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IN" sz="1400" b="1" dirty="0"/>
            <a:t>Univariate Analysis</a:t>
          </a:r>
          <a:r>
            <a:rPr lang="en-IN" sz="1400" dirty="0"/>
            <a:t> </a:t>
          </a:r>
          <a:endParaRPr lang="en-US" sz="1400" dirty="0"/>
        </a:p>
      </dgm:t>
    </dgm:pt>
    <dgm:pt modelId="{5BD69357-4800-436F-BCA5-F25329A65A0E}" type="parTrans" cxnId="{AC80BCCD-E52F-494A-A39D-73521F8C85E8}">
      <dgm:prSet/>
      <dgm:spPr/>
      <dgm:t>
        <a:bodyPr/>
        <a:lstStyle/>
        <a:p>
          <a:endParaRPr lang="en-US"/>
        </a:p>
      </dgm:t>
    </dgm:pt>
    <dgm:pt modelId="{1349B5AA-D940-4648-8088-0D7DA26070BF}" type="sibTrans" cxnId="{AC80BCCD-E52F-494A-A39D-73521F8C85E8}">
      <dgm:prSet/>
      <dgm:spPr/>
      <dgm:t>
        <a:bodyPr/>
        <a:lstStyle/>
        <a:p>
          <a:endParaRPr lang="en-US"/>
        </a:p>
      </dgm:t>
    </dgm:pt>
    <dgm:pt modelId="{FC672072-CE5D-4864-A626-AABF711E5163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IN" sz="1400" b="1" dirty="0"/>
            <a:t>                                Bi-Variable Analysis</a:t>
          </a:r>
          <a:r>
            <a:rPr lang="en-IN" sz="1400" dirty="0"/>
            <a:t> </a:t>
          </a:r>
        </a:p>
      </dgm:t>
    </dgm:pt>
    <dgm:pt modelId="{2DAC90AB-3335-4623-8256-34ECB96ED292}" type="parTrans" cxnId="{1D4FCBC4-C08E-48A3-ADAA-20D524264772}">
      <dgm:prSet/>
      <dgm:spPr/>
      <dgm:t>
        <a:bodyPr/>
        <a:lstStyle/>
        <a:p>
          <a:endParaRPr lang="en-US"/>
        </a:p>
      </dgm:t>
    </dgm:pt>
    <dgm:pt modelId="{9F96A2FA-9558-48E5-8835-F3AEE1B8A199}" type="sibTrans" cxnId="{1D4FCBC4-C08E-48A3-ADAA-20D524264772}">
      <dgm:prSet/>
      <dgm:spPr/>
      <dgm:t>
        <a:bodyPr/>
        <a:lstStyle/>
        <a:p>
          <a:endParaRPr lang="en-US"/>
        </a:p>
      </dgm:t>
    </dgm:pt>
    <dgm:pt modelId="{E20B687F-D022-4638-8C63-CF4371BA21C9}" type="pres">
      <dgm:prSet presAssocID="{D82FEC98-B59C-4805-95B3-42D3348F5DBF}" presName="root" presStyleCnt="0">
        <dgm:presLayoutVars>
          <dgm:dir/>
          <dgm:resizeHandles val="exact"/>
        </dgm:presLayoutVars>
      </dgm:prSet>
      <dgm:spPr/>
    </dgm:pt>
    <dgm:pt modelId="{F6F707E7-10FD-4CD2-9913-E7C3F4C98135}" type="pres">
      <dgm:prSet presAssocID="{8CDB3B78-00BB-46CA-88C7-8B6EFDC3418D}" presName="compNode" presStyleCnt="0"/>
      <dgm:spPr/>
    </dgm:pt>
    <dgm:pt modelId="{3511F7BA-5928-4DC8-96D9-38165FA82B44}" type="pres">
      <dgm:prSet presAssocID="{8CDB3B78-00BB-46CA-88C7-8B6EFDC3418D}" presName="iconBgRect" presStyleLbl="bgShp" presStyleIdx="0" presStyleCnt="3" custLinFactNeighborX="-21040" custLinFactNeighborY="-52864"/>
      <dgm:spPr/>
    </dgm:pt>
    <dgm:pt modelId="{436EDEAF-743B-4181-A699-BF265EAE5A8E}" type="pres">
      <dgm:prSet presAssocID="{8CDB3B78-00BB-46CA-88C7-8B6EFDC3418D}" presName="iconRect" presStyleLbl="node1" presStyleIdx="0" presStyleCnt="3" custLinFactNeighborX="-35349" custLinFactNeighborY="-2181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ick"/>
        </a:ext>
      </dgm:extLst>
    </dgm:pt>
    <dgm:pt modelId="{A815D740-93A9-4403-AAB0-AB8B2AF765B4}" type="pres">
      <dgm:prSet presAssocID="{8CDB3B78-00BB-46CA-88C7-8B6EFDC3418D}" presName="spaceRect" presStyleCnt="0"/>
      <dgm:spPr/>
    </dgm:pt>
    <dgm:pt modelId="{29AF5564-187B-4CF6-BB6E-010DE8995422}" type="pres">
      <dgm:prSet presAssocID="{8CDB3B78-00BB-46CA-88C7-8B6EFDC3418D}" presName="textRect" presStyleLbl="revTx" presStyleIdx="0" presStyleCnt="3" custScaleX="98443" custLinFactNeighborX="-7107" custLinFactNeighborY="-46696">
        <dgm:presLayoutVars>
          <dgm:chMax val="1"/>
          <dgm:chPref val="1"/>
        </dgm:presLayoutVars>
      </dgm:prSet>
      <dgm:spPr/>
    </dgm:pt>
    <dgm:pt modelId="{5AD0B3AE-AC19-4F18-98A3-F338AA7714A2}" type="pres">
      <dgm:prSet presAssocID="{C61A3982-D9BA-442E-A37D-94C1519271C6}" presName="sibTrans" presStyleCnt="0"/>
      <dgm:spPr/>
    </dgm:pt>
    <dgm:pt modelId="{6368D882-8A24-44F2-A85F-E8E93BB30BDC}" type="pres">
      <dgm:prSet presAssocID="{0D56816C-5A6E-44D9-9ECF-283FDDEC69A6}" presName="compNode" presStyleCnt="0"/>
      <dgm:spPr/>
    </dgm:pt>
    <dgm:pt modelId="{CA3985F9-A537-4061-A318-3072CF3F09BE}" type="pres">
      <dgm:prSet presAssocID="{0D56816C-5A6E-44D9-9ECF-283FDDEC69A6}" presName="iconBgRect" presStyleLbl="bgShp" presStyleIdx="1" presStyleCnt="3" custLinFactNeighborX="35034" custLinFactNeighborY="-47638"/>
      <dgm:spPr/>
    </dgm:pt>
    <dgm:pt modelId="{17478D7A-DBE5-45F6-8980-EA20E568C584}" type="pres">
      <dgm:prSet presAssocID="{0D56816C-5A6E-44D9-9ECF-283FDDEC69A6}" presName="iconRect" presStyleLbl="node1" presStyleIdx="1" presStyleCnt="3" custLinFactNeighborX="60666" custLinFactNeighborY="-12419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D67E8D21-5262-4B24-BEC6-5F4ACEF5A40C}" type="pres">
      <dgm:prSet presAssocID="{0D56816C-5A6E-44D9-9ECF-283FDDEC69A6}" presName="spaceRect" presStyleCnt="0"/>
      <dgm:spPr/>
    </dgm:pt>
    <dgm:pt modelId="{5A42B1F8-F2DF-47A2-AE79-C87F24F6A586}" type="pres">
      <dgm:prSet presAssocID="{0D56816C-5A6E-44D9-9ECF-283FDDEC69A6}" presName="textRect" presStyleLbl="revTx" presStyleIdx="1" presStyleCnt="3" custScaleX="115290" custScaleY="111406" custLinFactNeighborX="20128" custLinFactNeighborY="-31763">
        <dgm:presLayoutVars>
          <dgm:chMax val="1"/>
          <dgm:chPref val="1"/>
        </dgm:presLayoutVars>
      </dgm:prSet>
      <dgm:spPr/>
    </dgm:pt>
    <dgm:pt modelId="{793A8F25-747E-4739-95E6-730EEB091897}" type="pres">
      <dgm:prSet presAssocID="{1349B5AA-D940-4648-8088-0D7DA26070BF}" presName="sibTrans" presStyleCnt="0"/>
      <dgm:spPr/>
    </dgm:pt>
    <dgm:pt modelId="{355E4947-B1F4-46A5-AC55-B75E118B622A}" type="pres">
      <dgm:prSet presAssocID="{FC672072-CE5D-4864-A626-AABF711E5163}" presName="compNode" presStyleCnt="0"/>
      <dgm:spPr/>
    </dgm:pt>
    <dgm:pt modelId="{B681C204-AC67-44D5-A9B6-4AAC1D9EB916}" type="pres">
      <dgm:prSet presAssocID="{FC672072-CE5D-4864-A626-AABF711E5163}" presName="iconBgRect" presStyleLbl="bgShp" presStyleIdx="2" presStyleCnt="3" custLinFactNeighborX="44425" custLinFactNeighborY="-45432"/>
      <dgm:spPr/>
    </dgm:pt>
    <dgm:pt modelId="{7B08EFEE-3767-4C2C-B95A-A2F7396B93A9}" type="pres">
      <dgm:prSet presAssocID="{FC672072-CE5D-4864-A626-AABF711E5163}" presName="iconRect" presStyleLbl="node1" presStyleIdx="2" presStyleCnt="3" custAng="2720799" custLinFactNeighborX="74936" custLinFactNeighborY="-14929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ose"/>
        </a:ext>
      </dgm:extLst>
    </dgm:pt>
    <dgm:pt modelId="{5C8D28DE-39D2-48F4-8820-ABEDBCB69E67}" type="pres">
      <dgm:prSet presAssocID="{FC672072-CE5D-4864-A626-AABF711E5163}" presName="spaceRect" presStyleCnt="0"/>
      <dgm:spPr/>
    </dgm:pt>
    <dgm:pt modelId="{36F3F190-393B-4B1B-89B8-C7269E9D939D}" type="pres">
      <dgm:prSet presAssocID="{FC672072-CE5D-4864-A626-AABF711E5163}" presName="textRect" presStyleLbl="revTx" presStyleIdx="2" presStyleCnt="3" custScaleX="169464" custLinFactNeighborX="6289" custLinFactNeighborY="-47078">
        <dgm:presLayoutVars>
          <dgm:chMax val="1"/>
          <dgm:chPref val="1"/>
        </dgm:presLayoutVars>
      </dgm:prSet>
      <dgm:spPr/>
    </dgm:pt>
  </dgm:ptLst>
  <dgm:cxnLst>
    <dgm:cxn modelId="{38074937-4D63-45FD-9199-862BB1ED9590}" type="presOf" srcId="{D82FEC98-B59C-4805-95B3-42D3348F5DBF}" destId="{E20B687F-D022-4638-8C63-CF4371BA21C9}" srcOrd="0" destOrd="0" presId="urn:microsoft.com/office/officeart/2018/5/layout/IconCircleLabelList"/>
    <dgm:cxn modelId="{40E0EF5E-020A-1548-A3B6-D97C82833FB4}" type="presOf" srcId="{8CDB3B78-00BB-46CA-88C7-8B6EFDC3418D}" destId="{29AF5564-187B-4CF6-BB6E-010DE8995422}" srcOrd="0" destOrd="0" presId="urn:microsoft.com/office/officeart/2018/5/layout/IconCircleLabelList"/>
    <dgm:cxn modelId="{F8346783-91A9-3145-BFBE-D67260FBC41E}" type="presOf" srcId="{0D56816C-5A6E-44D9-9ECF-283FDDEC69A6}" destId="{5A42B1F8-F2DF-47A2-AE79-C87F24F6A586}" srcOrd="0" destOrd="0" presId="urn:microsoft.com/office/officeart/2018/5/layout/IconCircleLabelList"/>
    <dgm:cxn modelId="{17EE1EB6-6FE3-4FB4-87F7-3858B29116B6}" srcId="{D82FEC98-B59C-4805-95B3-42D3348F5DBF}" destId="{8CDB3B78-00BB-46CA-88C7-8B6EFDC3418D}" srcOrd="0" destOrd="0" parTransId="{6E0E7A87-A9CD-495A-9E88-FBAEC3EF9820}" sibTransId="{C61A3982-D9BA-442E-A37D-94C1519271C6}"/>
    <dgm:cxn modelId="{1D4FCBC4-C08E-48A3-ADAA-20D524264772}" srcId="{D82FEC98-B59C-4805-95B3-42D3348F5DBF}" destId="{FC672072-CE5D-4864-A626-AABF711E5163}" srcOrd="2" destOrd="0" parTransId="{2DAC90AB-3335-4623-8256-34ECB96ED292}" sibTransId="{9F96A2FA-9558-48E5-8835-F3AEE1B8A199}"/>
    <dgm:cxn modelId="{AC80BCCD-E52F-494A-A39D-73521F8C85E8}" srcId="{D82FEC98-B59C-4805-95B3-42D3348F5DBF}" destId="{0D56816C-5A6E-44D9-9ECF-283FDDEC69A6}" srcOrd="1" destOrd="0" parTransId="{5BD69357-4800-436F-BCA5-F25329A65A0E}" sibTransId="{1349B5AA-D940-4648-8088-0D7DA26070BF}"/>
    <dgm:cxn modelId="{EE13ADED-3F9D-AB48-B8BA-054AABC046A1}" type="presOf" srcId="{FC672072-CE5D-4864-A626-AABF711E5163}" destId="{36F3F190-393B-4B1B-89B8-C7269E9D939D}" srcOrd="0" destOrd="0" presId="urn:microsoft.com/office/officeart/2018/5/layout/IconCircleLabelList"/>
    <dgm:cxn modelId="{674F7944-7CBD-CD4A-B904-DBEC9CA09D37}" type="presParOf" srcId="{E20B687F-D022-4638-8C63-CF4371BA21C9}" destId="{F6F707E7-10FD-4CD2-9913-E7C3F4C98135}" srcOrd="0" destOrd="0" presId="urn:microsoft.com/office/officeart/2018/5/layout/IconCircleLabelList"/>
    <dgm:cxn modelId="{8D26001C-4640-5F40-B3E3-1B93B628BE3C}" type="presParOf" srcId="{F6F707E7-10FD-4CD2-9913-E7C3F4C98135}" destId="{3511F7BA-5928-4DC8-96D9-38165FA82B44}" srcOrd="0" destOrd="0" presId="urn:microsoft.com/office/officeart/2018/5/layout/IconCircleLabelList"/>
    <dgm:cxn modelId="{3D149F2E-912F-7C4D-A5DB-ECD923F2F8CE}" type="presParOf" srcId="{F6F707E7-10FD-4CD2-9913-E7C3F4C98135}" destId="{436EDEAF-743B-4181-A699-BF265EAE5A8E}" srcOrd="1" destOrd="0" presId="urn:microsoft.com/office/officeart/2018/5/layout/IconCircleLabelList"/>
    <dgm:cxn modelId="{77BEC7FD-AE79-2747-B9CA-A6BFAE4F508A}" type="presParOf" srcId="{F6F707E7-10FD-4CD2-9913-E7C3F4C98135}" destId="{A815D740-93A9-4403-AAB0-AB8B2AF765B4}" srcOrd="2" destOrd="0" presId="urn:microsoft.com/office/officeart/2018/5/layout/IconCircleLabelList"/>
    <dgm:cxn modelId="{15E8801E-9D97-E74D-8E10-9479C245AB80}" type="presParOf" srcId="{F6F707E7-10FD-4CD2-9913-E7C3F4C98135}" destId="{29AF5564-187B-4CF6-BB6E-010DE8995422}" srcOrd="3" destOrd="0" presId="urn:microsoft.com/office/officeart/2018/5/layout/IconCircleLabelList"/>
    <dgm:cxn modelId="{3DD48352-A373-EB4B-8E22-8E4BC881B972}" type="presParOf" srcId="{E20B687F-D022-4638-8C63-CF4371BA21C9}" destId="{5AD0B3AE-AC19-4F18-98A3-F338AA7714A2}" srcOrd="1" destOrd="0" presId="urn:microsoft.com/office/officeart/2018/5/layout/IconCircleLabelList"/>
    <dgm:cxn modelId="{74EF4022-C20F-6543-9DEC-8C0DAA604C33}" type="presParOf" srcId="{E20B687F-D022-4638-8C63-CF4371BA21C9}" destId="{6368D882-8A24-44F2-A85F-E8E93BB30BDC}" srcOrd="2" destOrd="0" presId="urn:microsoft.com/office/officeart/2018/5/layout/IconCircleLabelList"/>
    <dgm:cxn modelId="{E8C807C8-7493-144F-95F6-552FDCC50784}" type="presParOf" srcId="{6368D882-8A24-44F2-A85F-E8E93BB30BDC}" destId="{CA3985F9-A537-4061-A318-3072CF3F09BE}" srcOrd="0" destOrd="0" presId="urn:microsoft.com/office/officeart/2018/5/layout/IconCircleLabelList"/>
    <dgm:cxn modelId="{292C219A-50A5-9049-B397-2C76E0FCA298}" type="presParOf" srcId="{6368D882-8A24-44F2-A85F-E8E93BB30BDC}" destId="{17478D7A-DBE5-45F6-8980-EA20E568C584}" srcOrd="1" destOrd="0" presId="urn:microsoft.com/office/officeart/2018/5/layout/IconCircleLabelList"/>
    <dgm:cxn modelId="{AAF50B9E-80AD-4048-9EC6-2703D9137BC5}" type="presParOf" srcId="{6368D882-8A24-44F2-A85F-E8E93BB30BDC}" destId="{D67E8D21-5262-4B24-BEC6-5F4ACEF5A40C}" srcOrd="2" destOrd="0" presId="urn:microsoft.com/office/officeart/2018/5/layout/IconCircleLabelList"/>
    <dgm:cxn modelId="{DAAA2FAA-E7D0-534F-93EC-41BB5A00FAA9}" type="presParOf" srcId="{6368D882-8A24-44F2-A85F-E8E93BB30BDC}" destId="{5A42B1F8-F2DF-47A2-AE79-C87F24F6A586}" srcOrd="3" destOrd="0" presId="urn:microsoft.com/office/officeart/2018/5/layout/IconCircleLabelList"/>
    <dgm:cxn modelId="{599B17CC-2582-2644-9D3B-78833C18D6D6}" type="presParOf" srcId="{E20B687F-D022-4638-8C63-CF4371BA21C9}" destId="{793A8F25-747E-4739-95E6-730EEB091897}" srcOrd="3" destOrd="0" presId="urn:microsoft.com/office/officeart/2018/5/layout/IconCircleLabelList"/>
    <dgm:cxn modelId="{9B5383B3-AA0C-E34E-A7F4-11B3A31BCAEB}" type="presParOf" srcId="{E20B687F-D022-4638-8C63-CF4371BA21C9}" destId="{355E4947-B1F4-46A5-AC55-B75E118B622A}" srcOrd="4" destOrd="0" presId="urn:microsoft.com/office/officeart/2018/5/layout/IconCircleLabelList"/>
    <dgm:cxn modelId="{562EE92E-4E9D-BC41-82A8-7CC0C38E4BEA}" type="presParOf" srcId="{355E4947-B1F4-46A5-AC55-B75E118B622A}" destId="{B681C204-AC67-44D5-A9B6-4AAC1D9EB916}" srcOrd="0" destOrd="0" presId="urn:microsoft.com/office/officeart/2018/5/layout/IconCircleLabelList"/>
    <dgm:cxn modelId="{75FDFC61-FB08-6A46-88F6-22691C1DB7BC}" type="presParOf" srcId="{355E4947-B1F4-46A5-AC55-B75E118B622A}" destId="{7B08EFEE-3767-4C2C-B95A-A2F7396B93A9}" srcOrd="1" destOrd="0" presId="urn:microsoft.com/office/officeart/2018/5/layout/IconCircleLabelList"/>
    <dgm:cxn modelId="{FE49EF8F-1C8D-5F49-BA9A-C43EB8E4403D}" type="presParOf" srcId="{355E4947-B1F4-46A5-AC55-B75E118B622A}" destId="{5C8D28DE-39D2-48F4-8820-ABEDBCB69E67}" srcOrd="2" destOrd="0" presId="urn:microsoft.com/office/officeart/2018/5/layout/IconCircleLabelList"/>
    <dgm:cxn modelId="{BC02C2C5-E8FC-5940-B13F-CE112D106A7F}" type="presParOf" srcId="{355E4947-B1F4-46A5-AC55-B75E118B622A}" destId="{36F3F190-393B-4B1B-89B8-C7269E9D939D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82FEC98-B59C-4805-95B3-42D3348F5DBF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coloredtext_colorful1" csCatId="colorful" phldr="1"/>
      <dgm:spPr/>
      <dgm:t>
        <a:bodyPr/>
        <a:lstStyle/>
        <a:p>
          <a:endParaRPr lang="en-US"/>
        </a:p>
      </dgm:t>
    </dgm:pt>
    <dgm:pt modelId="{AC083ADC-07B0-4FDC-A0D1-6C24DE58FC58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IN" sz="1400" b="1" dirty="0"/>
            <a:t>Detecting / Treating </a:t>
          </a:r>
        </a:p>
        <a:p>
          <a:pPr>
            <a:lnSpc>
              <a:spcPct val="100000"/>
            </a:lnSpc>
            <a:defRPr cap="all"/>
          </a:pPr>
          <a:r>
            <a:rPr lang="en-IN" sz="1400" b="1" dirty="0"/>
            <a:t>missing values</a:t>
          </a:r>
          <a:r>
            <a:rPr lang="en-IN" sz="1400" dirty="0"/>
            <a:t> </a:t>
          </a:r>
          <a:endParaRPr lang="en-US" sz="1400" dirty="0"/>
        </a:p>
      </dgm:t>
    </dgm:pt>
    <dgm:pt modelId="{3D5EC7C8-09DB-4AEA-AA21-794F1EA4C9DC}" type="parTrans" cxnId="{88CB6031-E661-4D5D-AD2E-383ABEF02D73}">
      <dgm:prSet/>
      <dgm:spPr/>
      <dgm:t>
        <a:bodyPr/>
        <a:lstStyle/>
        <a:p>
          <a:endParaRPr lang="en-US"/>
        </a:p>
      </dgm:t>
    </dgm:pt>
    <dgm:pt modelId="{3DEF9452-0E82-43DF-9D6B-BA25FC84A224}" type="sibTrans" cxnId="{88CB6031-E661-4D5D-AD2E-383ABEF02D73}">
      <dgm:prSet/>
      <dgm:spPr/>
      <dgm:t>
        <a:bodyPr/>
        <a:lstStyle/>
        <a:p>
          <a:endParaRPr lang="en-US"/>
        </a:p>
      </dgm:t>
    </dgm:pt>
    <dgm:pt modelId="{9680579D-0F24-45BF-9512-492AAA8EAF43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IN" sz="1400" b="1" dirty="0"/>
            <a:t>                      Detecting / Treating </a:t>
          </a:r>
        </a:p>
        <a:p>
          <a:pPr>
            <a:lnSpc>
              <a:spcPct val="100000"/>
            </a:lnSpc>
            <a:defRPr cap="all"/>
          </a:pPr>
          <a:r>
            <a:rPr lang="en-IN" sz="1400" b="1" dirty="0"/>
            <a:t>                     outliers</a:t>
          </a:r>
          <a:r>
            <a:rPr lang="en-IN" sz="1400" dirty="0"/>
            <a:t> </a:t>
          </a:r>
          <a:endParaRPr lang="en-US" sz="1400" dirty="0"/>
        </a:p>
      </dgm:t>
    </dgm:pt>
    <dgm:pt modelId="{434AECBF-F287-4024-B8E9-8AB3C98FD80B}" type="parTrans" cxnId="{A0EEF677-6268-46C4-AFBF-3D92B7A4B148}">
      <dgm:prSet/>
      <dgm:spPr/>
      <dgm:t>
        <a:bodyPr/>
        <a:lstStyle/>
        <a:p>
          <a:endParaRPr lang="en-US"/>
        </a:p>
      </dgm:t>
    </dgm:pt>
    <dgm:pt modelId="{FF38C803-0167-4DA6-9E22-CF2FCC1D27AD}" type="sibTrans" cxnId="{A0EEF677-6268-46C4-AFBF-3D92B7A4B148}">
      <dgm:prSet/>
      <dgm:spPr/>
      <dgm:t>
        <a:bodyPr/>
        <a:lstStyle/>
        <a:p>
          <a:endParaRPr lang="en-US"/>
        </a:p>
      </dgm:t>
    </dgm:pt>
    <dgm:pt modelId="{259A810D-8146-3045-BA55-C6EC31C5E692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GB" sz="1400" b="1" dirty="0"/>
            <a:t>Variable Selection</a:t>
          </a:r>
        </a:p>
      </dgm:t>
    </dgm:pt>
    <dgm:pt modelId="{BA392B0A-9CD7-1E4B-A940-8953C2459C95}" type="parTrans" cxnId="{7DD81AC6-7344-FB4C-9069-ECECF147D7D6}">
      <dgm:prSet/>
      <dgm:spPr/>
      <dgm:t>
        <a:bodyPr/>
        <a:lstStyle/>
        <a:p>
          <a:endParaRPr lang="en-GB"/>
        </a:p>
      </dgm:t>
    </dgm:pt>
    <dgm:pt modelId="{5634C031-E1AA-7D47-ADE6-1718913A9532}" type="sibTrans" cxnId="{7DD81AC6-7344-FB4C-9069-ECECF147D7D6}">
      <dgm:prSet/>
      <dgm:spPr/>
      <dgm:t>
        <a:bodyPr/>
        <a:lstStyle/>
        <a:p>
          <a:endParaRPr lang="en-GB"/>
        </a:p>
      </dgm:t>
    </dgm:pt>
    <dgm:pt modelId="{E20B687F-D022-4638-8C63-CF4371BA21C9}" type="pres">
      <dgm:prSet presAssocID="{D82FEC98-B59C-4805-95B3-42D3348F5DBF}" presName="root" presStyleCnt="0">
        <dgm:presLayoutVars>
          <dgm:dir/>
          <dgm:resizeHandles val="exact"/>
        </dgm:presLayoutVars>
      </dgm:prSet>
      <dgm:spPr/>
    </dgm:pt>
    <dgm:pt modelId="{D5EBE4C8-6F7B-4871-9766-57109341CDE8}" type="pres">
      <dgm:prSet presAssocID="{AC083ADC-07B0-4FDC-A0D1-6C24DE58FC58}" presName="compNode" presStyleCnt="0"/>
      <dgm:spPr/>
    </dgm:pt>
    <dgm:pt modelId="{2BA79ACA-53D3-428F-A56A-BB7596055DAF}" type="pres">
      <dgm:prSet presAssocID="{AC083ADC-07B0-4FDC-A0D1-6C24DE58FC58}" presName="iconBgRect" presStyleLbl="bgShp" presStyleIdx="0" presStyleCnt="3" custLinFactX="-6342" custLinFactNeighborX="-100000" custLinFactNeighborY="4900"/>
      <dgm:spPr/>
    </dgm:pt>
    <dgm:pt modelId="{B3B9B78B-4B6A-40F0-860D-32FEB3C80FA9}" type="pres">
      <dgm:prSet presAssocID="{AC083ADC-07B0-4FDC-A0D1-6C24DE58FC58}" presName="iconRect" presStyleLbl="node1" presStyleIdx="0" presStyleCnt="3" custLinFactX="-85817" custLinFactNeighborX="-100000" custLinFactNeighborY="16748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601F9E7F-26AB-428D-B1ED-DD9718A9830C}" type="pres">
      <dgm:prSet presAssocID="{AC083ADC-07B0-4FDC-A0D1-6C24DE58FC58}" presName="spaceRect" presStyleCnt="0"/>
      <dgm:spPr/>
    </dgm:pt>
    <dgm:pt modelId="{94561C15-C603-4C1E-9D09-FD0162033171}" type="pres">
      <dgm:prSet presAssocID="{AC083ADC-07B0-4FDC-A0D1-6C24DE58FC58}" presName="textRect" presStyleLbl="revTx" presStyleIdx="0" presStyleCnt="3" custScaleX="166385" custLinFactNeighborX="-48047" custLinFactNeighborY="-18520">
        <dgm:presLayoutVars>
          <dgm:chMax val="1"/>
          <dgm:chPref val="1"/>
        </dgm:presLayoutVars>
      </dgm:prSet>
      <dgm:spPr/>
    </dgm:pt>
    <dgm:pt modelId="{A61A2B5C-DD40-4E68-8C50-62861B3950D0}" type="pres">
      <dgm:prSet presAssocID="{3DEF9452-0E82-43DF-9D6B-BA25FC84A224}" presName="sibTrans" presStyleCnt="0"/>
      <dgm:spPr/>
    </dgm:pt>
    <dgm:pt modelId="{4EEA0007-7E23-4319-BDAD-20CAD4D5D083}" type="pres">
      <dgm:prSet presAssocID="{9680579D-0F24-45BF-9512-492AAA8EAF43}" presName="compNode" presStyleCnt="0"/>
      <dgm:spPr/>
    </dgm:pt>
    <dgm:pt modelId="{03BAEAD5-9321-48F2-9FF5-7D084B2CA8D6}" type="pres">
      <dgm:prSet presAssocID="{9680579D-0F24-45BF-9512-492AAA8EAF43}" presName="iconBgRect" presStyleLbl="bgShp" presStyleIdx="1" presStyleCnt="3" custLinFactX="33979" custLinFactNeighborX="100000" custLinFactNeighborY="8474"/>
      <dgm:spPr/>
    </dgm:pt>
    <dgm:pt modelId="{3C546473-540C-47A0-A7F4-AC91E1B18BCF}" type="pres">
      <dgm:prSet presAssocID="{9680579D-0F24-45BF-9512-492AAA8EAF43}" presName="iconRect" presStyleLbl="node1" presStyleIdx="1" presStyleCnt="3" custLinFactX="100000" custLinFactNeighborX="135825" custLinFactNeighborY="19199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3AD5F6F9-932F-4D8D-929A-87803F425ACC}" type="pres">
      <dgm:prSet presAssocID="{9680579D-0F24-45BF-9512-492AAA8EAF43}" presName="spaceRect" presStyleCnt="0"/>
      <dgm:spPr/>
    </dgm:pt>
    <dgm:pt modelId="{FEA8DA60-30D1-407C-9E27-5361CA26D806}" type="pres">
      <dgm:prSet presAssocID="{9680579D-0F24-45BF-9512-492AAA8EAF43}" presName="textRect" presStyleLbl="revTx" presStyleIdx="1" presStyleCnt="3" custScaleX="209685" custLinFactNeighborX="87860" custLinFactNeighborY="-24938">
        <dgm:presLayoutVars>
          <dgm:chMax val="1"/>
          <dgm:chPref val="1"/>
        </dgm:presLayoutVars>
      </dgm:prSet>
      <dgm:spPr/>
    </dgm:pt>
    <dgm:pt modelId="{6DAA89C7-D61E-B949-B87C-43FCBA66E91A}" type="pres">
      <dgm:prSet presAssocID="{FF38C803-0167-4DA6-9E22-CF2FCC1D27AD}" presName="sibTrans" presStyleCnt="0"/>
      <dgm:spPr/>
    </dgm:pt>
    <dgm:pt modelId="{6CA4F749-5E99-BF4F-9EE9-EDA1330D0928}" type="pres">
      <dgm:prSet presAssocID="{259A810D-8146-3045-BA55-C6EC31C5E692}" presName="compNode" presStyleCnt="0"/>
      <dgm:spPr/>
    </dgm:pt>
    <dgm:pt modelId="{E3EC6B8F-A946-5F40-99BD-DD8652F9323F}" type="pres">
      <dgm:prSet presAssocID="{259A810D-8146-3045-BA55-C6EC31C5E692}" presName="iconBgRect" presStyleLbl="bgShp" presStyleIdx="2" presStyleCnt="3" custLinFactX="-100000" custLinFactNeighborX="-190858" custLinFactNeighborY="13680"/>
      <dgm:spPr/>
    </dgm:pt>
    <dgm:pt modelId="{6C17C498-B931-7548-8443-4F4360177E5E}" type="pres">
      <dgm:prSet presAssocID="{259A810D-8146-3045-BA55-C6EC31C5E692}" presName="iconRect" presStyleLbl="node1" presStyleIdx="2" presStyleCnt="3" custLinFactX="-209412" custLinFactNeighborX="-300000" custLinFactNeighborY="23438"/>
      <dgm:spPr>
        <a:prstGeom prst="quadArrow">
          <a:avLst/>
        </a:prstGeom>
      </dgm:spPr>
    </dgm:pt>
    <dgm:pt modelId="{8FD2923B-CE00-DD40-99BA-B1A69DF78888}" type="pres">
      <dgm:prSet presAssocID="{259A810D-8146-3045-BA55-C6EC31C5E692}" presName="spaceRect" presStyleCnt="0"/>
      <dgm:spPr/>
    </dgm:pt>
    <dgm:pt modelId="{D91D95DE-367B-B745-9FFB-A33BE9242215}" type="pres">
      <dgm:prSet presAssocID="{259A810D-8146-3045-BA55-C6EC31C5E692}" presName="textRect" presStyleLbl="revTx" presStyleIdx="2" presStyleCnt="3" custLinFactX="-76421" custLinFactNeighborX="-100000" custLinFactNeighborY="-5179">
        <dgm:presLayoutVars>
          <dgm:chMax val="1"/>
          <dgm:chPref val="1"/>
        </dgm:presLayoutVars>
      </dgm:prSet>
      <dgm:spPr/>
    </dgm:pt>
  </dgm:ptLst>
  <dgm:cxnLst>
    <dgm:cxn modelId="{88CB6031-E661-4D5D-AD2E-383ABEF02D73}" srcId="{D82FEC98-B59C-4805-95B3-42D3348F5DBF}" destId="{AC083ADC-07B0-4FDC-A0D1-6C24DE58FC58}" srcOrd="0" destOrd="0" parTransId="{3D5EC7C8-09DB-4AEA-AA21-794F1EA4C9DC}" sibTransId="{3DEF9452-0E82-43DF-9D6B-BA25FC84A224}"/>
    <dgm:cxn modelId="{38074937-4D63-45FD-9199-862BB1ED9590}" type="presOf" srcId="{D82FEC98-B59C-4805-95B3-42D3348F5DBF}" destId="{E20B687F-D022-4638-8C63-CF4371BA21C9}" srcOrd="0" destOrd="0" presId="urn:microsoft.com/office/officeart/2018/5/layout/IconCircleLabelList"/>
    <dgm:cxn modelId="{00D1F639-A98C-404E-9E51-7CC9DC97A1D7}" type="presOf" srcId="{9680579D-0F24-45BF-9512-492AAA8EAF43}" destId="{FEA8DA60-30D1-407C-9E27-5361CA26D806}" srcOrd="0" destOrd="0" presId="urn:microsoft.com/office/officeart/2018/5/layout/IconCircleLabelList"/>
    <dgm:cxn modelId="{A0EEF677-6268-46C4-AFBF-3D92B7A4B148}" srcId="{D82FEC98-B59C-4805-95B3-42D3348F5DBF}" destId="{9680579D-0F24-45BF-9512-492AAA8EAF43}" srcOrd="1" destOrd="0" parTransId="{434AECBF-F287-4024-B8E9-8AB3C98FD80B}" sibTransId="{FF38C803-0167-4DA6-9E22-CF2FCC1D27AD}"/>
    <dgm:cxn modelId="{7DD81AC6-7344-FB4C-9069-ECECF147D7D6}" srcId="{D82FEC98-B59C-4805-95B3-42D3348F5DBF}" destId="{259A810D-8146-3045-BA55-C6EC31C5E692}" srcOrd="2" destOrd="0" parTransId="{BA392B0A-9CD7-1E4B-A940-8953C2459C95}" sibTransId="{5634C031-E1AA-7D47-ADE6-1718913A9532}"/>
    <dgm:cxn modelId="{8196DFCB-1BE6-BD47-A94A-CEF468DA819F}" type="presOf" srcId="{259A810D-8146-3045-BA55-C6EC31C5E692}" destId="{D91D95DE-367B-B745-9FFB-A33BE9242215}" srcOrd="0" destOrd="0" presId="urn:microsoft.com/office/officeart/2018/5/layout/IconCircleLabelList"/>
    <dgm:cxn modelId="{922A35F4-DF4D-8144-A99C-9C9B94A14C36}" type="presOf" srcId="{AC083ADC-07B0-4FDC-A0D1-6C24DE58FC58}" destId="{94561C15-C603-4C1E-9D09-FD0162033171}" srcOrd="0" destOrd="0" presId="urn:microsoft.com/office/officeart/2018/5/layout/IconCircleLabelList"/>
    <dgm:cxn modelId="{634CA69B-078F-8C42-99EC-44AED8018CAB}" type="presParOf" srcId="{E20B687F-D022-4638-8C63-CF4371BA21C9}" destId="{D5EBE4C8-6F7B-4871-9766-57109341CDE8}" srcOrd="0" destOrd="0" presId="urn:microsoft.com/office/officeart/2018/5/layout/IconCircleLabelList"/>
    <dgm:cxn modelId="{0EE24FE2-013E-8A4B-BD27-8B129CB5E24A}" type="presParOf" srcId="{D5EBE4C8-6F7B-4871-9766-57109341CDE8}" destId="{2BA79ACA-53D3-428F-A56A-BB7596055DAF}" srcOrd="0" destOrd="0" presId="urn:microsoft.com/office/officeart/2018/5/layout/IconCircleLabelList"/>
    <dgm:cxn modelId="{C93BE26C-8524-0547-AFA4-1DF13D30BE3C}" type="presParOf" srcId="{D5EBE4C8-6F7B-4871-9766-57109341CDE8}" destId="{B3B9B78B-4B6A-40F0-860D-32FEB3C80FA9}" srcOrd="1" destOrd="0" presId="urn:microsoft.com/office/officeart/2018/5/layout/IconCircleLabelList"/>
    <dgm:cxn modelId="{6C4D9ACE-6293-5B4C-9CB5-00A110BE3C21}" type="presParOf" srcId="{D5EBE4C8-6F7B-4871-9766-57109341CDE8}" destId="{601F9E7F-26AB-428D-B1ED-DD9718A9830C}" srcOrd="2" destOrd="0" presId="urn:microsoft.com/office/officeart/2018/5/layout/IconCircleLabelList"/>
    <dgm:cxn modelId="{A6E96374-F392-8442-8D26-67E793E276A6}" type="presParOf" srcId="{D5EBE4C8-6F7B-4871-9766-57109341CDE8}" destId="{94561C15-C603-4C1E-9D09-FD0162033171}" srcOrd="3" destOrd="0" presId="urn:microsoft.com/office/officeart/2018/5/layout/IconCircleLabelList"/>
    <dgm:cxn modelId="{56925F56-E5F6-6C40-AD7D-D71528CDF95A}" type="presParOf" srcId="{E20B687F-D022-4638-8C63-CF4371BA21C9}" destId="{A61A2B5C-DD40-4E68-8C50-62861B3950D0}" srcOrd="1" destOrd="0" presId="urn:microsoft.com/office/officeart/2018/5/layout/IconCircleLabelList"/>
    <dgm:cxn modelId="{735A444B-7CEE-3742-AACD-81D55215F61A}" type="presParOf" srcId="{E20B687F-D022-4638-8C63-CF4371BA21C9}" destId="{4EEA0007-7E23-4319-BDAD-20CAD4D5D083}" srcOrd="2" destOrd="0" presId="urn:microsoft.com/office/officeart/2018/5/layout/IconCircleLabelList"/>
    <dgm:cxn modelId="{3F464DD2-55A5-EB43-B08C-64D91ACEDB1E}" type="presParOf" srcId="{4EEA0007-7E23-4319-BDAD-20CAD4D5D083}" destId="{03BAEAD5-9321-48F2-9FF5-7D084B2CA8D6}" srcOrd="0" destOrd="0" presId="urn:microsoft.com/office/officeart/2018/5/layout/IconCircleLabelList"/>
    <dgm:cxn modelId="{E2FDAD03-3086-DC41-A4AC-400389D5E25E}" type="presParOf" srcId="{4EEA0007-7E23-4319-BDAD-20CAD4D5D083}" destId="{3C546473-540C-47A0-A7F4-AC91E1B18BCF}" srcOrd="1" destOrd="0" presId="urn:microsoft.com/office/officeart/2018/5/layout/IconCircleLabelList"/>
    <dgm:cxn modelId="{AC0B1D59-4076-D343-AAB0-96DD90F1D04B}" type="presParOf" srcId="{4EEA0007-7E23-4319-BDAD-20CAD4D5D083}" destId="{3AD5F6F9-932F-4D8D-929A-87803F425ACC}" srcOrd="2" destOrd="0" presId="urn:microsoft.com/office/officeart/2018/5/layout/IconCircleLabelList"/>
    <dgm:cxn modelId="{DA8D7219-A0E1-5A48-BA7F-E41CB82014C9}" type="presParOf" srcId="{4EEA0007-7E23-4319-BDAD-20CAD4D5D083}" destId="{FEA8DA60-30D1-407C-9E27-5361CA26D806}" srcOrd="3" destOrd="0" presId="urn:microsoft.com/office/officeart/2018/5/layout/IconCircleLabelList"/>
    <dgm:cxn modelId="{534628B2-D6ED-2844-AAA4-248047B23AEF}" type="presParOf" srcId="{E20B687F-D022-4638-8C63-CF4371BA21C9}" destId="{6DAA89C7-D61E-B949-B87C-43FCBA66E91A}" srcOrd="3" destOrd="0" presId="urn:microsoft.com/office/officeart/2018/5/layout/IconCircleLabelList"/>
    <dgm:cxn modelId="{CF334E7D-2AF3-2146-9C6A-31CD9BF8C7C2}" type="presParOf" srcId="{E20B687F-D022-4638-8C63-CF4371BA21C9}" destId="{6CA4F749-5E99-BF4F-9EE9-EDA1330D0928}" srcOrd="4" destOrd="0" presId="urn:microsoft.com/office/officeart/2018/5/layout/IconCircleLabelList"/>
    <dgm:cxn modelId="{CA6D8E86-C94C-934B-82DF-7CC1A444C89D}" type="presParOf" srcId="{6CA4F749-5E99-BF4F-9EE9-EDA1330D0928}" destId="{E3EC6B8F-A946-5F40-99BD-DD8652F9323F}" srcOrd="0" destOrd="0" presId="urn:microsoft.com/office/officeart/2018/5/layout/IconCircleLabelList"/>
    <dgm:cxn modelId="{710E004F-8A08-1B4B-98D8-DB613C798FAF}" type="presParOf" srcId="{6CA4F749-5E99-BF4F-9EE9-EDA1330D0928}" destId="{6C17C498-B931-7548-8443-4F4360177E5E}" srcOrd="1" destOrd="0" presId="urn:microsoft.com/office/officeart/2018/5/layout/IconCircleLabelList"/>
    <dgm:cxn modelId="{65703725-6EE8-AD4F-AD66-E102394AE03C}" type="presParOf" srcId="{6CA4F749-5E99-BF4F-9EE9-EDA1330D0928}" destId="{8FD2923B-CE00-DD40-99BA-B1A69DF78888}" srcOrd="2" destOrd="0" presId="urn:microsoft.com/office/officeart/2018/5/layout/IconCircleLabelList"/>
    <dgm:cxn modelId="{953945AF-625F-A443-AA80-A172233FCD3C}" type="presParOf" srcId="{6CA4F749-5E99-BF4F-9EE9-EDA1330D0928}" destId="{D91D95DE-367B-B745-9FFB-A33BE9242215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11F7BA-5928-4DC8-96D9-38165FA82B44}">
      <dsp:nvSpPr>
        <dsp:cNvPr id="0" name=""/>
        <dsp:cNvSpPr/>
      </dsp:nvSpPr>
      <dsp:spPr>
        <a:xfrm>
          <a:off x="256905" y="0"/>
          <a:ext cx="1441125" cy="1441125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36EDEAF-743B-4181-A699-BF265EAE5A8E}">
      <dsp:nvSpPr>
        <dsp:cNvPr id="0" name=""/>
        <dsp:cNvSpPr/>
      </dsp:nvSpPr>
      <dsp:spPr>
        <a:xfrm>
          <a:off x="574951" y="228613"/>
          <a:ext cx="826875" cy="82687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AF5564-187B-4CF6-BB6E-010DE8995422}">
      <dsp:nvSpPr>
        <dsp:cNvPr id="0" name=""/>
        <dsp:cNvSpPr/>
      </dsp:nvSpPr>
      <dsp:spPr>
        <a:xfrm>
          <a:off x="0" y="1655651"/>
          <a:ext cx="2289504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IN" sz="1400" b="1" kern="1200" dirty="0"/>
            <a:t>Variable Identification</a:t>
          </a:r>
          <a:r>
            <a:rPr lang="en-IN" sz="1400" kern="1200" dirty="0"/>
            <a:t> </a:t>
          </a:r>
          <a:endParaRPr lang="en-US" sz="1400" kern="1200" dirty="0"/>
        </a:p>
      </dsp:txBody>
      <dsp:txXfrm>
        <a:off x="0" y="1655651"/>
        <a:ext cx="2289504" cy="720000"/>
      </dsp:txXfrm>
    </dsp:sp>
    <dsp:sp modelId="{CA3985F9-A537-4061-A318-3072CF3F09BE}">
      <dsp:nvSpPr>
        <dsp:cNvPr id="0" name=""/>
        <dsp:cNvSpPr/>
      </dsp:nvSpPr>
      <dsp:spPr>
        <a:xfrm>
          <a:off x="4021552" y="0"/>
          <a:ext cx="1441125" cy="1441125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7478D7A-DBE5-45F6-8980-EA20E568C584}">
      <dsp:nvSpPr>
        <dsp:cNvPr id="0" name=""/>
        <dsp:cNvSpPr/>
      </dsp:nvSpPr>
      <dsp:spPr>
        <a:xfrm>
          <a:off x="4325425" y="285767"/>
          <a:ext cx="826875" cy="82687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A42B1F8-F2DF-47A2-AE79-C87F24F6A586}">
      <dsp:nvSpPr>
        <dsp:cNvPr id="0" name=""/>
        <dsp:cNvSpPr/>
      </dsp:nvSpPr>
      <dsp:spPr>
        <a:xfrm>
          <a:off x="3350892" y="1701577"/>
          <a:ext cx="2723726" cy="8021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IN" sz="1400" b="1" kern="1200" dirty="0"/>
            <a:t>Univariate Analysis</a:t>
          </a:r>
          <a:r>
            <a:rPr lang="en-IN" sz="1400" kern="1200" dirty="0"/>
            <a:t> </a:t>
          </a:r>
          <a:endParaRPr lang="en-US" sz="1400" kern="1200" dirty="0"/>
        </a:p>
      </dsp:txBody>
      <dsp:txXfrm>
        <a:off x="3350892" y="1701577"/>
        <a:ext cx="2723726" cy="802123"/>
      </dsp:txXfrm>
    </dsp:sp>
    <dsp:sp modelId="{B681C204-AC67-44D5-A9B6-4AAC1D9EB916}">
      <dsp:nvSpPr>
        <dsp:cNvPr id="0" name=""/>
        <dsp:cNvSpPr/>
      </dsp:nvSpPr>
      <dsp:spPr>
        <a:xfrm>
          <a:off x="7933982" y="0"/>
          <a:ext cx="1441125" cy="1441125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08EFEE-3767-4C2C-B95A-A2F7396B93A9}">
      <dsp:nvSpPr>
        <dsp:cNvPr id="0" name=""/>
        <dsp:cNvSpPr/>
      </dsp:nvSpPr>
      <dsp:spPr>
        <a:xfrm rot="2720799">
          <a:off x="8220515" y="285543"/>
          <a:ext cx="826875" cy="82687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F3F190-393B-4B1B-89B8-C7269E9D939D}">
      <dsp:nvSpPr>
        <dsp:cNvPr id="0" name=""/>
        <dsp:cNvSpPr/>
      </dsp:nvSpPr>
      <dsp:spPr>
        <a:xfrm>
          <a:off x="6111963" y="1652901"/>
          <a:ext cx="4003587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IN" sz="1400" b="1" kern="1200" dirty="0"/>
            <a:t>                                Bi-Variable Analysis</a:t>
          </a:r>
          <a:r>
            <a:rPr lang="en-IN" sz="1400" kern="1200" dirty="0"/>
            <a:t> </a:t>
          </a:r>
        </a:p>
      </dsp:txBody>
      <dsp:txXfrm>
        <a:off x="6111963" y="1652901"/>
        <a:ext cx="4003587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A79ACA-53D3-428F-A56A-BB7596055DAF}">
      <dsp:nvSpPr>
        <dsp:cNvPr id="0" name=""/>
        <dsp:cNvSpPr/>
      </dsp:nvSpPr>
      <dsp:spPr>
        <a:xfrm>
          <a:off x="680268" y="51283"/>
          <a:ext cx="1025085" cy="1025085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3B9B78B-4B6A-40F0-860D-32FEB3C80FA9}">
      <dsp:nvSpPr>
        <dsp:cNvPr id="0" name=""/>
        <dsp:cNvSpPr/>
      </dsp:nvSpPr>
      <dsp:spPr>
        <a:xfrm>
          <a:off x="895917" y="318020"/>
          <a:ext cx="588164" cy="58816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561C15-C603-4C1E-9D09-FD0162033171}">
      <dsp:nvSpPr>
        <dsp:cNvPr id="0" name=""/>
        <dsp:cNvSpPr/>
      </dsp:nvSpPr>
      <dsp:spPr>
        <a:xfrm>
          <a:off x="77469" y="1213037"/>
          <a:ext cx="2796047" cy="7148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IN" sz="1400" b="1" kern="1200" dirty="0"/>
            <a:t>Detecting / Treating </a:t>
          </a:r>
        </a:p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IN" sz="1400" b="1" kern="1200" dirty="0"/>
            <a:t>missing values</a:t>
          </a:r>
          <a:r>
            <a:rPr lang="en-IN" sz="1400" kern="1200" dirty="0"/>
            <a:t> </a:t>
          </a:r>
          <a:endParaRPr lang="en-US" sz="1400" kern="1200" dirty="0"/>
        </a:p>
      </dsp:txBody>
      <dsp:txXfrm>
        <a:off x="77469" y="1213037"/>
        <a:ext cx="2796047" cy="714855"/>
      </dsp:txXfrm>
    </dsp:sp>
    <dsp:sp modelId="{03BAEAD5-9321-48F2-9FF5-7D084B2CA8D6}">
      <dsp:nvSpPr>
        <dsp:cNvPr id="0" name=""/>
        <dsp:cNvSpPr/>
      </dsp:nvSpPr>
      <dsp:spPr>
        <a:xfrm>
          <a:off x="6597716" y="87920"/>
          <a:ext cx="1025085" cy="1025085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C546473-540C-47A0-A7F4-AC91E1B18BCF}">
      <dsp:nvSpPr>
        <dsp:cNvPr id="0" name=""/>
        <dsp:cNvSpPr/>
      </dsp:nvSpPr>
      <dsp:spPr>
        <a:xfrm>
          <a:off x="6829815" y="332436"/>
          <a:ext cx="588164" cy="58816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A8DA60-30D1-407C-9E27-5361CA26D806}">
      <dsp:nvSpPr>
        <dsp:cNvPr id="0" name=""/>
        <dsp:cNvSpPr/>
      </dsp:nvSpPr>
      <dsp:spPr>
        <a:xfrm>
          <a:off x="4859898" y="1167158"/>
          <a:ext cx="3523690" cy="7148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IN" sz="1400" b="1" kern="1200" dirty="0"/>
            <a:t>                      Detecting / Treating </a:t>
          </a:r>
        </a:p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IN" sz="1400" b="1" kern="1200" dirty="0"/>
            <a:t>                     outliers</a:t>
          </a:r>
          <a:r>
            <a:rPr lang="en-IN" sz="1400" kern="1200" dirty="0"/>
            <a:t> </a:t>
          </a:r>
          <a:endParaRPr lang="en-US" sz="1400" kern="1200" dirty="0"/>
        </a:p>
      </dsp:txBody>
      <dsp:txXfrm>
        <a:off x="4859898" y="1167158"/>
        <a:ext cx="3523690" cy="714855"/>
      </dsp:txXfrm>
    </dsp:sp>
    <dsp:sp modelId="{E3EC6B8F-A946-5F40-99BD-DD8652F9323F}">
      <dsp:nvSpPr>
        <dsp:cNvPr id="0" name=""/>
        <dsp:cNvSpPr/>
      </dsp:nvSpPr>
      <dsp:spPr>
        <a:xfrm>
          <a:off x="697707" y="2620633"/>
          <a:ext cx="1025085" cy="1025085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C17C498-B931-7548-8443-4F4360177E5E}">
      <dsp:nvSpPr>
        <dsp:cNvPr id="0" name=""/>
        <dsp:cNvSpPr/>
      </dsp:nvSpPr>
      <dsp:spPr>
        <a:xfrm>
          <a:off x="901534" y="2836716"/>
          <a:ext cx="588164" cy="588164"/>
        </a:xfrm>
        <a:prstGeom prst="quadArrow">
          <a:avLst/>
        </a:prstGeom>
        <a:solidFill>
          <a:schemeClr val="bg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91D95DE-367B-B745-9FFB-A33BE9242215}">
      <dsp:nvSpPr>
        <dsp:cNvPr id="0" name=""/>
        <dsp:cNvSpPr/>
      </dsp:nvSpPr>
      <dsp:spPr>
        <a:xfrm>
          <a:off x="386860" y="3787754"/>
          <a:ext cx="1680468" cy="7148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400" b="1" kern="1200" dirty="0"/>
            <a:t>Variable Selection</a:t>
          </a:r>
        </a:p>
      </dsp:txBody>
      <dsp:txXfrm>
        <a:off x="386860" y="3787754"/>
        <a:ext cx="1680468" cy="71485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35B24D-5129-594F-A3C8-912DBC600AF4}" type="datetimeFigureOut">
              <a:rPr lang="en-US" smtClean="0"/>
              <a:t>7/29/20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0FB694-2087-2340-B118-E715ADCD2B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7253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E736A0-9F24-45BF-B389-F6478DB45C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28700"/>
            <a:ext cx="9144000" cy="2481263"/>
          </a:xfrm>
        </p:spPr>
        <p:txBody>
          <a:bodyPr anchor="b">
            <a:normAutofit/>
          </a:bodyPr>
          <a:lstStyle>
            <a:lvl1pPr algn="ctr">
              <a:lnSpc>
                <a:spcPct val="100000"/>
              </a:lnSpc>
              <a:defRPr sz="4000" spc="75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3D85EF-076F-4C35-862A-BAFF685DD6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24376"/>
            <a:ext cx="9144000" cy="1433423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1600" b="1" cap="all" spc="6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E221EC-BF54-4DDD-8900-F2027CDAD3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213A3-10E9-421F-81BE-56E0786AB515}" type="datetime2">
              <a:rPr lang="en-US" smtClean="0"/>
              <a:t>Wednesday, July 29, 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D5AB69-7069-48FB-8925-F2BA84129A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29C32A-F7A5-4E3B-A28F-09C82341E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B3BA-07EE-4B64-A177-47C30D775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0380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A997B-D473-47DE-8B7B-22AB6F31E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5526035-4B81-4537-A22D-92C2E0DBB6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C2A44D-F637-4017-BAA2-77756A386D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DABC0-2199-478F-BA77-33A651B6CB89}" type="datetime2">
              <a:rPr lang="en-US" smtClean="0"/>
              <a:t>Wednesday, July 29, 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C1DCE6-ED7D-417C-ABD4-41D61570FF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AAF19A-FDAE-446A-A6B6-128F7F96A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B3BA-07EE-4B64-A177-47C30D775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9853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C96D838-45E9-4D61-AA4E-92A32B579FD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457199"/>
            <a:ext cx="2628900" cy="57197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C3183D0-4392-4364-8A2D-C47A2AF7A8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457199"/>
            <a:ext cx="7734300" cy="571976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4A36C9-28D5-4820-84F1-E4B9F4E50F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230C6-DF61-47F4-B8C5-1B70E884BF06}" type="datetime2">
              <a:rPr lang="en-US" smtClean="0"/>
              <a:t>Wednesday, July 29, 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97EDC8-558D-4646-86D9-A5424CF2A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0B7537-E67A-411A-BBA4-061521D3D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B3BA-07EE-4B64-A177-47C30D775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5939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8E99D7-1EE5-4262-9359-A0E2B7331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793080"/>
            <a:ext cx="10240903" cy="123348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3DA1C5-272A-45C2-A11A-E7769A27D3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114939"/>
            <a:ext cx="10240903" cy="395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63DA15-1EAB-4524-9BB7-8A7DA82A20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2B50C-7EEE-46CD-BAF7-BBC4026D959A}" type="datetime2">
              <a:rPr lang="en-US" smtClean="0"/>
              <a:t>Wednesday, July 29, 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EB93B9-7818-489D-AFFB-B6EAD27FF1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528D36-894E-4FCB-B8BB-84DE89949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B3BA-07EE-4B64-A177-47C30D775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4227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6964F1-5687-421F-B3DF-BA3C8DADC0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0930" y="1709738"/>
            <a:ext cx="9966519" cy="2852737"/>
          </a:xfrm>
        </p:spPr>
        <p:txBody>
          <a:bodyPr anchor="b">
            <a:normAutofit/>
          </a:bodyPr>
          <a:lstStyle>
            <a:lvl1pPr>
              <a:defRPr sz="4400" spc="75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DBB876-5FD9-4964-BD37-6F05DAEBE32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80930" y="4976327"/>
            <a:ext cx="9966520" cy="1113323"/>
          </a:xfrm>
        </p:spPr>
        <p:txBody>
          <a:bodyPr>
            <a:normAutofit/>
          </a:bodyPr>
          <a:lstStyle>
            <a:lvl1pPr marL="0" indent="0">
              <a:buNone/>
              <a:defRPr sz="12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5EA80A-FCDD-4009-9A1F-8B5481786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4211C4-AE09-4254-A5E3-6DA9B099C971}" type="datetime2">
              <a:rPr lang="en-US" smtClean="0"/>
              <a:t>Wednesday, July 29, 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4A3422-56D9-4942-BC63-831AED91F1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D4B42A-AC2C-4FD8-AD0D-BECDD3846D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B3BA-07EE-4B64-A177-47C30D775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0140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FDAF1-8359-4A0F-91B3-03E77C6705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4054" y="457200"/>
            <a:ext cx="10309745" cy="1233488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21E3D3-6B33-4CA0-B06B-A8BB05CAB3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44054" y="1996141"/>
            <a:ext cx="4975746" cy="41808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29C334-815D-47FD-A9B5-E871E28641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96141"/>
            <a:ext cx="5181600" cy="41808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7975F2-7A90-4820-B90F-D28E31A35E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742C3-E082-4760-93B2-E209268DD00C}" type="datetime2">
              <a:rPr lang="en-US" smtClean="0"/>
              <a:t>Wednesday, July 29, 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3CFAD5-8AF8-4610-8324-85AA062E2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808CC8-C46E-4A10-8A83-7A251067E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B3BA-07EE-4B64-A177-47C30D775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4033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4E82B8-F9D9-4F53-A4A6-F12EB5F128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8490" y="457200"/>
            <a:ext cx="9986898" cy="1233488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F070CA-85E9-47C7-8564-FFA1AE34B9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8490" y="1681163"/>
            <a:ext cx="4629085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38D4B1-41B3-4BF5-9076-A16984A81F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68490" y="2505075"/>
            <a:ext cx="4629085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E6A38DC-A016-4CFD-AC19-F24A9E0620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4816" y="1681163"/>
            <a:ext cx="501057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1F930FA-8C00-42AB-B2D1-FE4E4BDB3C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4814" y="2505075"/>
            <a:ext cx="5010573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18B698E-FAE5-4F2C-AE0E-4FD281E8F3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FC950-F824-48B9-B984-CAEE265865E5}" type="datetime2">
              <a:rPr lang="en-US" smtClean="0"/>
              <a:t>Wednesday, July 29, 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5C4BB6C-CAA4-4EA8-8EA1-65ADE056F2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5BB6A12-0532-47CA-B070-232141CC1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B3BA-07EE-4B64-A177-47C30D775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2445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608FA1-831E-4AD6-B0D1-BA85E67A50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457200"/>
            <a:ext cx="9982199" cy="1233488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E94142-C469-4B0E-8C01-C64BA28F52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8E3A0F-68E7-4D17-BB84-ED1BA4F6AC6B}" type="datetime2">
              <a:rPr lang="en-US" smtClean="0"/>
              <a:t>Wednesday, July 29, 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AAFCE6-5C7E-438F-8D4A-21E1556814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ACFD88-63EA-427F-978C-B7844D1A5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B3BA-07EE-4B64-A177-47C30D775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4295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682A4F0-76A5-4852-982B-32B3B68573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7BC4F-EDA1-4BA2-BFF3-FE5B31CCB58B}" type="datetime2">
              <a:rPr lang="en-US" smtClean="0"/>
              <a:t>Wednesday, July 29, 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750CFAE-4BEB-4272-A2E6-FDD9D6A03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3B71B7-74B7-4CF1-8FE0-F4863CD7D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B3BA-07EE-4B64-A177-47C30D775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3977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F432BE-C4E5-4F12-AB53-EBEF2B76B2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8755" y="457200"/>
            <a:ext cx="3932237" cy="192143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AE7F57-4ABF-4BA4-A892-38857A02F6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48130" y="987425"/>
            <a:ext cx="5707257" cy="4873625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32E444-E5BD-443F-AB83-84D7CE0AB7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18755" y="2799184"/>
            <a:ext cx="3932237" cy="3069803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998A4-FD2F-4126-99C5-E2063AE024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AE694C-1394-4838-A564-7380835C2E77}" type="datetime2">
              <a:rPr lang="en-US" smtClean="0"/>
              <a:t>Wednesday, July 29, 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6457D3-F808-4DB2-9C9C-B185E71F26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31BC9B-21D1-4D2D-B02E-C887A02CA3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B3BA-07EE-4B64-A177-47C30D775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9697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143EC2-2D8C-4E8D-8CC7-9676480146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8966" y="681135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566AF89-5FBD-43DD-958D-A5C608AE2E2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834742" y="858417"/>
            <a:ext cx="5520645" cy="500263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70A545-2CE6-48C4-A725-EF68A3F1BF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78966" y="2281335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4466B2-6FE6-4352-BBF9-84BCD946C2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84B19-1A00-4EDB-8425-E1827A377364}" type="datetime2">
              <a:rPr lang="en-US" smtClean="0"/>
              <a:t>Wednesday, July 29, 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8991BC-29A5-4182-BD83-9D99D28894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C1C78F-6633-4604-8832-8E9D2DC76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B3BA-07EE-4B64-A177-47C30D775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0391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D4C0BBB-0042-4603-A226-6117F3FD5B3C}"/>
              </a:ext>
            </a:extLst>
          </p:cNvPr>
          <p:cNvSpPr/>
          <p:nvPr/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C44F520-2598-460E-9F91-B02F60830CA2}"/>
              </a:ext>
            </a:extLst>
          </p:cNvPr>
          <p:cNvSpPr/>
          <p:nvPr/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D478F2F-4F04-4604-9005-BF0CB1142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361666"/>
            <a:ext cx="9810376" cy="1659404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4A17D2-52AF-4B40-80A8-3E0DB855F2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810376" cy="385781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92E0AA-D5B3-4BCF-BA69-209D9B335A0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910111" y="6409170"/>
            <a:ext cx="3702392" cy="4488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cap="all" spc="300" baseline="0">
                <a:solidFill>
                  <a:schemeClr val="bg1"/>
                </a:solidFill>
              </a:defRPr>
            </a:lvl1pPr>
          </a:lstStyle>
          <a:p>
            <a:fld id="{10076A27-8146-4F75-9851-A83577C6FD8A}" type="datetime2">
              <a:rPr lang="en-US" smtClean="0"/>
              <a:t>Wednesday, July 29, 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10A637-D86F-4FA1-985D-2D82456511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1828801" y="1912217"/>
            <a:ext cx="411480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1">
                <a:solidFill>
                  <a:schemeClr val="tx1"/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F2FA4D-A931-46BA-B767-29A6FD5AAD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69678" y="6408742"/>
            <a:ext cx="438652" cy="4488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B9EAB3BA-07EE-4B64-A177-47C30D775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7951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8" r:id="rId6"/>
    <p:sldLayoutId id="2147483693" r:id="rId7"/>
    <p:sldLayoutId id="2147483694" r:id="rId8"/>
    <p:sldLayoutId id="2147483695" r:id="rId9"/>
    <p:sldLayoutId id="2147483697" r:id="rId10"/>
    <p:sldLayoutId id="2147483696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i="0" kern="1200" cap="all" spc="7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ajShekhar1290/Solar-Power-Cover-Analysis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://web.stanford.edu/group/deepsolar/home.html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tiff"/><Relationship Id="rId3" Type="http://schemas.openxmlformats.org/officeDocument/2006/relationships/diagramLayout" Target="../diagrams/layout1.xml"/><Relationship Id="rId7" Type="http://schemas.openxmlformats.org/officeDocument/2006/relationships/image" Target="../media/image8.tiff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10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15.tiff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tiff"/><Relationship Id="rId4" Type="http://schemas.openxmlformats.org/officeDocument/2006/relationships/image" Target="../media/image19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7" Type="http://schemas.openxmlformats.org/officeDocument/2006/relationships/image" Target="../media/image26.tif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tiff"/><Relationship Id="rId4" Type="http://schemas.openxmlformats.org/officeDocument/2006/relationships/image" Target="../media/image23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4D896123-1B32-4CB1-B2ED-E34BBC26B4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57DA40C-10B8-4678-8433-AA03ED65E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690"/>
            <a:ext cx="9339206" cy="6858000"/>
          </a:xfrm>
          <a:prstGeom prst="rect">
            <a:avLst/>
          </a:prstGeom>
          <a:gradFill>
            <a:gsLst>
              <a:gs pos="58000">
                <a:schemeClr val="tx1">
                  <a:alpha val="30000"/>
                </a:schemeClr>
              </a:gs>
              <a:gs pos="33000">
                <a:schemeClr val="tx1">
                  <a:alpha val="2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3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C08034-F7D9-4069-BE94-DFA79A5ED7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t="8633" r="9191" b="459"/>
          <a:stretch/>
        </p:blipFill>
        <p:spPr>
          <a:xfrm>
            <a:off x="20" y="-1824"/>
            <a:ext cx="12191980" cy="68655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4C8078-43CA-B84D-B7D1-D2115E7F87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1114" y="709684"/>
            <a:ext cx="5124247" cy="1927695"/>
          </a:xfrm>
        </p:spPr>
        <p:txBody>
          <a:bodyPr anchor="b">
            <a:norm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Solar Power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  Coverage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D4CFF3-7F37-4141-963C-EA2DB4692C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0012" y="3631945"/>
            <a:ext cx="11069557" cy="1359951"/>
          </a:xfrm>
        </p:spPr>
        <p:txBody>
          <a:bodyPr>
            <a:noAutofit/>
          </a:bodyPr>
          <a:lstStyle/>
          <a:p>
            <a:pPr algn="l"/>
            <a:r>
              <a:rPr lang="en-US" sz="1400" dirty="0">
                <a:solidFill>
                  <a:schemeClr val="bg1"/>
                </a:solidFill>
              </a:rPr>
              <a:t>Data analysis using Machine learning techniques</a:t>
            </a:r>
          </a:p>
          <a:p>
            <a:pPr algn="l"/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1DEB652-CD49-4786-9154-A1A30E195A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1916"/>
            <a:ext cx="12191998" cy="461774"/>
          </a:xfrm>
          <a:prstGeom prst="rect">
            <a:avLst/>
          </a:prstGeom>
          <a:gradFill>
            <a:gsLst>
              <a:gs pos="0">
                <a:schemeClr val="accent5"/>
              </a:gs>
              <a:gs pos="100000">
                <a:schemeClr val="accent2">
                  <a:lumMod val="60000"/>
                  <a:lumOff val="40000"/>
                  <a:alpha val="59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9A7483D-55E4-41F7-8F87-19FAB2AEAA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300" y="6399291"/>
            <a:ext cx="4076698" cy="464399"/>
          </a:xfrm>
          <a:prstGeom prst="rect">
            <a:avLst/>
          </a:prstGeom>
          <a:gradFill>
            <a:gsLst>
              <a:gs pos="19000">
                <a:schemeClr val="accent6">
                  <a:lumMod val="75000"/>
                  <a:alpha val="61000"/>
                </a:schemeClr>
              </a:gs>
              <a:gs pos="99000">
                <a:schemeClr val="accent6">
                  <a:alpha val="8700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C151236B-3D9C-F346-A70D-42704EE85AFA}"/>
              </a:ext>
            </a:extLst>
          </p:cNvPr>
          <p:cNvSpPr txBox="1">
            <a:spLocks/>
          </p:cNvSpPr>
          <p:nvPr/>
        </p:nvSpPr>
        <p:spPr>
          <a:xfrm>
            <a:off x="100013" y="5986463"/>
            <a:ext cx="12191980" cy="57311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kern="1200" cap="all" spc="6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200" dirty="0" err="1">
                <a:solidFill>
                  <a:schemeClr val="bg1"/>
                </a:solidFill>
              </a:rPr>
              <a:t>Github</a:t>
            </a:r>
            <a:r>
              <a:rPr lang="en-US" sz="1200" dirty="0">
                <a:solidFill>
                  <a:schemeClr val="bg1"/>
                </a:solidFill>
              </a:rPr>
              <a:t> link :</a:t>
            </a:r>
            <a:r>
              <a:rPr lang="en-IN" sz="12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https://github.com/RajShekhar1290/Solar-Power-Cover-Analysis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15301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7404E292-5FAB-47E8-A663-A07530CED8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80FF8ED-64CE-400C-A4D5-9F943FC264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0"/>
            <a:ext cx="12191999" cy="6858000"/>
          </a:xfrm>
          <a:prstGeom prst="rect">
            <a:avLst/>
          </a:prstGeom>
          <a:gradFill>
            <a:gsLst>
              <a:gs pos="0">
                <a:schemeClr val="accent5">
                  <a:alpha val="75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68868AD-100D-45F3-B11E-8A2936712B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12191999" cy="6858000"/>
          </a:xfrm>
          <a:prstGeom prst="rect">
            <a:avLst/>
          </a:prstGeom>
          <a:gradFill>
            <a:gsLst>
              <a:gs pos="49000">
                <a:schemeClr val="accent5">
                  <a:alpha val="50000"/>
                </a:schemeClr>
              </a:gs>
              <a:gs pos="100000">
                <a:schemeClr val="accent2">
                  <a:alpha val="74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14742CC-05F9-44AC-AF98-AB6EF810E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" y="0"/>
            <a:ext cx="6096001" cy="6858000"/>
          </a:xfrm>
          <a:prstGeom prst="rect">
            <a:avLst/>
          </a:prstGeom>
          <a:gradFill>
            <a:gsLst>
              <a:gs pos="0">
                <a:schemeClr val="accent2">
                  <a:alpha val="17000"/>
                </a:schemeClr>
              </a:gs>
              <a:gs pos="85000">
                <a:schemeClr val="accent4">
                  <a:alpha val="4000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13">
            <a:extLst>
              <a:ext uri="{FF2B5EF4-FFF2-40B4-BE49-F238E27FC236}">
                <a16:creationId xmlns:a16="http://schemas.microsoft.com/office/drawing/2014/main" id="{853C77DB-C7E3-4B1F-9AD0-1EB2982A86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3460656" y="-2569189"/>
            <a:ext cx="5115722" cy="10255626"/>
          </a:xfrm>
          <a:custGeom>
            <a:avLst/>
            <a:gdLst>
              <a:gd name="connsiteX0" fmla="*/ 2065105 w 2065105"/>
              <a:gd name="connsiteY0" fmla="*/ 0 h 4139967"/>
              <a:gd name="connsiteX1" fmla="*/ 2065105 w 2065105"/>
              <a:gd name="connsiteY1" fmla="*/ 4139967 h 4139967"/>
              <a:gd name="connsiteX2" fmla="*/ 1858573 w 2065105"/>
              <a:gd name="connsiteY2" fmla="*/ 4129538 h 4139967"/>
              <a:gd name="connsiteX3" fmla="*/ 0 w 2065105"/>
              <a:gd name="connsiteY3" fmla="*/ 2069983 h 4139967"/>
              <a:gd name="connsiteX4" fmla="*/ 1858573 w 2065105"/>
              <a:gd name="connsiteY4" fmla="*/ 10428 h 4139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65105" h="4139967">
                <a:moveTo>
                  <a:pt x="2065105" y="0"/>
                </a:moveTo>
                <a:lnTo>
                  <a:pt x="2065105" y="4139967"/>
                </a:lnTo>
                <a:lnTo>
                  <a:pt x="1858573" y="4129538"/>
                </a:lnTo>
                <a:cubicBezTo>
                  <a:pt x="814640" y="4023521"/>
                  <a:pt x="0" y="3141887"/>
                  <a:pt x="0" y="2069983"/>
                </a:cubicBezTo>
                <a:cubicBezTo>
                  <a:pt x="0" y="998079"/>
                  <a:pt x="814640" y="116446"/>
                  <a:pt x="1858573" y="10428"/>
                </a:cubicBezTo>
                <a:close/>
              </a:path>
            </a:pathLst>
          </a:custGeom>
          <a:gradFill flip="none" rotWithShape="1">
            <a:gsLst>
              <a:gs pos="7000">
                <a:schemeClr val="accent4">
                  <a:lumMod val="60000"/>
                  <a:lumOff val="40000"/>
                  <a:alpha val="3000"/>
                </a:schemeClr>
              </a:gs>
              <a:gs pos="100000">
                <a:schemeClr val="accent4">
                  <a:lumMod val="60000"/>
                  <a:lumOff val="40000"/>
                  <a:alpha val="37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9E6FC7-E939-2148-8ABF-FF2D6A2AE8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04445"/>
            <a:ext cx="9144000" cy="2826182"/>
          </a:xfrm>
        </p:spPr>
        <p:txBody>
          <a:bodyPr vert="horz" lIns="0" tIns="0" rIns="0" bIns="0" rtlCol="0" anchor="ctr">
            <a:normAutofit/>
          </a:bodyPr>
          <a:lstStyle/>
          <a:p>
            <a:pPr algn="ctr"/>
            <a:r>
              <a:rPr lang="en-US" sz="4400" spc="750" dirty="0">
                <a:solidFill>
                  <a:schemeClr val="bg1"/>
                </a:solidFill>
              </a:rPr>
              <a:t>Thank you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469FFB-10F7-E643-83FE-E4CAAE6418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022582" y="5369289"/>
            <a:ext cx="8138765" cy="756919"/>
          </a:xfrm>
        </p:spPr>
        <p:txBody>
          <a:bodyPr vert="horz" lIns="0" tIns="0" rIns="0" bIns="0" rtlCol="0" anchor="ctr">
            <a:norm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1400" b="1" cap="all" spc="600" dirty="0">
                <a:solidFill>
                  <a:schemeClr val="bg1"/>
                </a:solidFill>
              </a:rPr>
              <a:t>Raj </a:t>
            </a:r>
            <a:r>
              <a:rPr lang="en-US" sz="1400" b="1" cap="all" spc="600" dirty="0" err="1">
                <a:solidFill>
                  <a:schemeClr val="bg1"/>
                </a:solidFill>
              </a:rPr>
              <a:t>shekhar</a:t>
            </a:r>
            <a:endParaRPr lang="en-US" sz="1400" b="1" cap="all" spc="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56075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5C5CC17-FF17-43CF-B073-D9051465D5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EBE2DDC-0D14-44E6-A1AB-2EEC095074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09318" y="1410082"/>
            <a:ext cx="6858000" cy="4037835"/>
          </a:xfrm>
          <a:prstGeom prst="rect">
            <a:avLst/>
          </a:prstGeom>
          <a:gradFill>
            <a:gsLst>
              <a:gs pos="8000">
                <a:schemeClr val="accent6"/>
              </a:gs>
              <a:gs pos="100000">
                <a:schemeClr val="accent5">
                  <a:alpha val="72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8543D98-0AA2-43B4-B508-DC1DB7F3DC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2414" y="1406060"/>
            <a:ext cx="6857572" cy="4045450"/>
          </a:xfrm>
          <a:prstGeom prst="rect">
            <a:avLst/>
          </a:prstGeom>
          <a:gradFill>
            <a:gsLst>
              <a:gs pos="0">
                <a:schemeClr val="accent4">
                  <a:alpha val="0"/>
                </a:schemeClr>
              </a:gs>
              <a:gs pos="96000">
                <a:schemeClr val="accent2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9723C1D-9A1A-465B-8164-483BF54266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98889" y="3617790"/>
            <a:ext cx="2453337" cy="4027079"/>
          </a:xfrm>
          <a:prstGeom prst="rect">
            <a:avLst/>
          </a:prstGeom>
          <a:gradFill>
            <a:gsLst>
              <a:gs pos="2000">
                <a:schemeClr val="accent5">
                  <a:alpha val="35000"/>
                </a:schemeClr>
              </a:gs>
              <a:gs pos="67000">
                <a:schemeClr val="accent4">
                  <a:alpha val="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6680484-5F73-4078-85C2-415205B1A4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30441" y="1644149"/>
            <a:ext cx="4384532" cy="4196758"/>
          </a:xfrm>
          <a:custGeom>
            <a:avLst/>
            <a:gdLst>
              <a:gd name="connsiteX0" fmla="*/ 44539 w 4384532"/>
              <a:gd name="connsiteY0" fmla="*/ 2446310 h 4196758"/>
              <a:gd name="connsiteX1" fmla="*/ 0 w 4384532"/>
              <a:gd name="connsiteY1" fmla="*/ 2004492 h 4196758"/>
              <a:gd name="connsiteX2" fmla="*/ 500607 w 4384532"/>
              <a:gd name="connsiteY2" fmla="*/ 610007 h 4196758"/>
              <a:gd name="connsiteX3" fmla="*/ 589546 w 4384532"/>
              <a:gd name="connsiteY3" fmla="*/ 512149 h 4196758"/>
              <a:gd name="connsiteX4" fmla="*/ 3077760 w 4384532"/>
              <a:gd name="connsiteY4" fmla="*/ 0 h 4196758"/>
              <a:gd name="connsiteX5" fmla="*/ 3237230 w 4384532"/>
              <a:gd name="connsiteY5" fmla="*/ 76821 h 4196758"/>
              <a:gd name="connsiteX6" fmla="*/ 4384532 w 4384532"/>
              <a:gd name="connsiteY6" fmla="*/ 2004492 h 4196758"/>
              <a:gd name="connsiteX7" fmla="*/ 2192266 w 4384532"/>
              <a:gd name="connsiteY7" fmla="*/ 4196758 h 4196758"/>
              <a:gd name="connsiteX8" fmla="*/ 44539 w 4384532"/>
              <a:gd name="connsiteY8" fmla="*/ 2446310 h 4196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384532" h="4196758">
                <a:moveTo>
                  <a:pt x="44539" y="2446310"/>
                </a:moveTo>
                <a:cubicBezTo>
                  <a:pt x="15336" y="2303599"/>
                  <a:pt x="0" y="2155836"/>
                  <a:pt x="0" y="2004492"/>
                </a:cubicBezTo>
                <a:cubicBezTo>
                  <a:pt x="0" y="1474787"/>
                  <a:pt x="187867" y="988960"/>
                  <a:pt x="500607" y="610007"/>
                </a:cubicBezTo>
                <a:lnTo>
                  <a:pt x="589546" y="512149"/>
                </a:lnTo>
                <a:lnTo>
                  <a:pt x="3077760" y="0"/>
                </a:lnTo>
                <a:lnTo>
                  <a:pt x="3237230" y="76821"/>
                </a:lnTo>
                <a:cubicBezTo>
                  <a:pt x="3920615" y="448057"/>
                  <a:pt x="4384532" y="1172098"/>
                  <a:pt x="4384532" y="2004492"/>
                </a:cubicBezTo>
                <a:cubicBezTo>
                  <a:pt x="4384532" y="3215247"/>
                  <a:pt x="3403021" y="4196758"/>
                  <a:pt x="2192266" y="4196758"/>
                </a:cubicBezTo>
                <a:cubicBezTo>
                  <a:pt x="1132855" y="4196758"/>
                  <a:pt x="248960" y="3445288"/>
                  <a:pt x="44539" y="2446310"/>
                </a:cubicBezTo>
                <a:close/>
              </a:path>
            </a:pathLst>
          </a:custGeom>
          <a:gradFill>
            <a:gsLst>
              <a:gs pos="39000">
                <a:schemeClr val="accent4">
                  <a:lumMod val="20000"/>
                  <a:lumOff val="80000"/>
                  <a:alpha val="0"/>
                </a:schemeClr>
              </a:gs>
              <a:gs pos="100000">
                <a:schemeClr val="accent6">
                  <a:alpha val="29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E7FC77-BC3E-EB4A-94D6-A46FE5116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927" y="1028701"/>
            <a:ext cx="3248863" cy="3020785"/>
          </a:xfrm>
        </p:spPr>
        <p:txBody>
          <a:bodyPr>
            <a:normAutofit/>
          </a:bodyPr>
          <a:lstStyle/>
          <a:p>
            <a:pPr algn="r"/>
            <a:r>
              <a:rPr lang="en-IN" sz="2000" dirty="0">
                <a:solidFill>
                  <a:schemeClr val="bg1"/>
                </a:solidFill>
              </a:rPr>
              <a:t>Introduction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9F9D5C-563F-2041-A25F-B6FF5BEC81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71950" y="335667"/>
            <a:ext cx="7815263" cy="6308202"/>
          </a:xfrm>
        </p:spPr>
        <p:txBody>
          <a:bodyPr>
            <a:normAutofit/>
          </a:bodyPr>
          <a:lstStyle/>
          <a:p>
            <a:pPr algn="just"/>
            <a:r>
              <a:rPr lang="en-IN" dirty="0"/>
              <a:t>Solar power transformation in 21</a:t>
            </a:r>
            <a:r>
              <a:rPr lang="en-IN" baseline="30000" dirty="0"/>
              <a:t>st</a:t>
            </a:r>
            <a:r>
              <a:rPr lang="en-IN" dirty="0"/>
              <a:t> century.</a:t>
            </a:r>
          </a:p>
          <a:p>
            <a:pPr marL="0" indent="0" algn="just">
              <a:buNone/>
            </a:pPr>
            <a:endParaRPr lang="en-IN" dirty="0"/>
          </a:p>
          <a:p>
            <a:pPr algn="just"/>
            <a:r>
              <a:rPr lang="en-IN" dirty="0"/>
              <a:t>Deep Solar is a comprehensive high-fidelity solar deployment database for the contiguous U.S that is based on the machine learning framework.</a:t>
            </a:r>
          </a:p>
          <a:p>
            <a:pPr algn="just"/>
            <a:endParaRPr lang="en-IN" dirty="0"/>
          </a:p>
          <a:p>
            <a:pPr algn="just"/>
            <a:r>
              <a:rPr lang="en-IN" dirty="0"/>
              <a:t>Deep Solar database is a solar installation database for the US, built by extracting information from satellite images.</a:t>
            </a:r>
          </a:p>
          <a:p>
            <a:pPr algn="just"/>
            <a:endParaRPr lang="en-IN" dirty="0"/>
          </a:p>
          <a:p>
            <a:pPr algn="just"/>
            <a:r>
              <a:rPr lang="en-IN" dirty="0"/>
              <a:t>We will be applying different machine learning models for predicting the power coverage in the form of solar panel count based on satellite imagery data.</a:t>
            </a:r>
          </a:p>
          <a:p>
            <a:pPr algn="just"/>
            <a:endParaRPr lang="en-IN" dirty="0"/>
          </a:p>
          <a:p>
            <a:r>
              <a:rPr lang="en-IN" b="1" dirty="0">
                <a:hlinkClick r:id="rId2"/>
              </a:rPr>
              <a:t>DataSet:</a:t>
            </a:r>
            <a:r>
              <a:rPr lang="en-IN" dirty="0">
                <a:hlinkClick r:id="rId2"/>
              </a:rPr>
              <a:t> http://web.stanford.edu/group/deepsolar/home.html</a:t>
            </a:r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6118816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383CC5D-71E8-4CB2-8E4A-F1E4FF6DC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DA5AC1-43C5-4243-9028-07DBB80D0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8"/>
            <a:ext cx="12192000" cy="1600201"/>
          </a:xfrm>
          <a:prstGeom prst="rect">
            <a:avLst/>
          </a:prstGeom>
          <a:gradFill>
            <a:gsLst>
              <a:gs pos="0">
                <a:schemeClr val="accent5">
                  <a:alpha val="83000"/>
                </a:schemeClr>
              </a:gs>
              <a:gs pos="100000">
                <a:schemeClr val="accent6"/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A4EDA1C-27A1-4C83-ACE4-6675EC9245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99161" y="9109"/>
            <a:ext cx="7792839" cy="1594270"/>
          </a:xfrm>
          <a:prstGeom prst="rect">
            <a:avLst/>
          </a:prstGeom>
          <a:gradFill>
            <a:gsLst>
              <a:gs pos="22000">
                <a:schemeClr val="accent2">
                  <a:alpha val="0"/>
                </a:schemeClr>
              </a:gs>
              <a:gs pos="99000">
                <a:schemeClr val="accent2"/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C2185E4-B584-4B9D-9440-DEA0FB9D94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9021976" y="-906246"/>
            <a:ext cx="1602951" cy="3416298"/>
          </a:xfrm>
          <a:prstGeom prst="rect">
            <a:avLst/>
          </a:prstGeom>
          <a:gradFill>
            <a:gsLst>
              <a:gs pos="45000">
                <a:schemeClr val="accent4">
                  <a:alpha val="0"/>
                </a:schemeClr>
              </a:gs>
              <a:gs pos="99000">
                <a:schemeClr val="accent6">
                  <a:alpha val="33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F33EC8A-EE0A-4395-97E2-DAD467CF73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2451242" y="0"/>
            <a:ext cx="9729549" cy="1600198"/>
          </a:xfrm>
          <a:prstGeom prst="rect">
            <a:avLst/>
          </a:prstGeom>
          <a:gradFill>
            <a:gsLst>
              <a:gs pos="0">
                <a:schemeClr val="accent5">
                  <a:alpha val="30000"/>
                </a:schemeClr>
              </a:gs>
              <a:gs pos="99000">
                <a:schemeClr val="accent5">
                  <a:alpha val="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F85DA95-16A4-404E-9BFF-27F8E4FC78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430"/>
            <a:ext cx="7910111" cy="1600198"/>
          </a:xfrm>
          <a:prstGeom prst="rect">
            <a:avLst/>
          </a:prstGeom>
          <a:gradFill>
            <a:gsLst>
              <a:gs pos="0">
                <a:schemeClr val="accent5">
                  <a:alpha val="21000"/>
                </a:schemeClr>
              </a:gs>
              <a:gs pos="99000">
                <a:schemeClr val="accent5">
                  <a:alpha val="0"/>
                </a:scheme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9954CD-5293-4749-9764-6CE903517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7084" y="374427"/>
            <a:ext cx="10374517" cy="971512"/>
          </a:xfrm>
        </p:spPr>
        <p:txBody>
          <a:bodyPr anchor="ctr"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EDA Challenges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FD10FA4-A088-4877-9F45-BAF697FE800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57811630"/>
              </p:ext>
            </p:extLst>
          </p:nvPr>
        </p:nvGraphicFramePr>
        <p:xfrm>
          <a:off x="714375" y="1711259"/>
          <a:ext cx="10115550" cy="28137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B9966CBF-D212-7548-86B7-581E22BB43CF}"/>
              </a:ext>
            </a:extLst>
          </p:cNvPr>
          <p:cNvSpPr txBox="1">
            <a:spLocks/>
          </p:cNvSpPr>
          <p:nvPr/>
        </p:nvSpPr>
        <p:spPr>
          <a:xfrm>
            <a:off x="766440" y="3908765"/>
            <a:ext cx="2443163" cy="104046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20,377 Records</a:t>
            </a:r>
          </a:p>
          <a:p>
            <a:r>
              <a:rPr lang="en-US" sz="1400" dirty="0"/>
              <a:t>3 Categorical</a:t>
            </a:r>
          </a:p>
          <a:p>
            <a:r>
              <a:rPr lang="en-US" sz="1400" dirty="0"/>
              <a:t>77 Continuous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4B3AA5EB-5DF7-C349-89CC-62D33ACFC087}"/>
              </a:ext>
            </a:extLst>
          </p:cNvPr>
          <p:cNvSpPr txBox="1">
            <a:spLocks/>
          </p:cNvSpPr>
          <p:nvPr/>
        </p:nvSpPr>
        <p:spPr>
          <a:xfrm>
            <a:off x="4510376" y="3981599"/>
            <a:ext cx="2443163" cy="104046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Histogram for Continuous</a:t>
            </a:r>
          </a:p>
          <a:p>
            <a:r>
              <a:rPr lang="en-US" sz="1400" dirty="0"/>
              <a:t>Bar Char for Categorical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7042A292-F1E8-9047-9C25-A2AF872B4ED6}"/>
              </a:ext>
            </a:extLst>
          </p:cNvPr>
          <p:cNvSpPr txBox="1">
            <a:spLocks/>
          </p:cNvSpPr>
          <p:nvPr/>
        </p:nvSpPr>
        <p:spPr>
          <a:xfrm>
            <a:off x="8647578" y="3981598"/>
            <a:ext cx="2443163" cy="104046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/>
              <a:t>Continuous &amp; Continuous</a:t>
            </a:r>
          </a:p>
          <a:p>
            <a:r>
              <a:rPr lang="en-IN" sz="1400" dirty="0"/>
              <a:t>Continuous &amp; </a:t>
            </a:r>
            <a:r>
              <a:rPr lang="en-US" sz="1400" dirty="0"/>
              <a:t>Categorical</a:t>
            </a:r>
          </a:p>
          <a:p>
            <a:r>
              <a:rPr lang="en-US" sz="1400" dirty="0"/>
              <a:t>Categorical &amp; Categorical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9B8B787-9FD6-1949-B623-CB4E5F95C6C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13273" y="4925273"/>
            <a:ext cx="1521401" cy="15583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257F831-ECBC-2A40-9438-7A543725C9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26927" y="4925272"/>
            <a:ext cx="1521401" cy="158337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FB0BCEA-EEB3-3B48-86F0-6DA4D1B577C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46108" y="4899411"/>
            <a:ext cx="1700190" cy="1609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4263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36EDEAF-743B-4181-A699-BF265EAE5A8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5">
                                            <p:graphicEl>
                                              <a:dgm id="{436EDEAF-743B-4181-A699-BF265EAE5A8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511F7BA-5928-4DC8-96D9-38165FA82B4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5">
                                            <p:graphicEl>
                                              <a:dgm id="{3511F7BA-5928-4DC8-96D9-38165FA82B4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9AF5564-187B-4CF6-BB6E-010DE899542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5">
                                            <p:graphicEl>
                                              <a:dgm id="{29AF5564-187B-4CF6-BB6E-010DE899542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7478D7A-DBE5-45F6-8980-EA20E568C58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5">
                                            <p:graphicEl>
                                              <a:dgm id="{17478D7A-DBE5-45F6-8980-EA20E568C58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A3985F9-A537-4061-A318-3072CF3F09B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5">
                                            <p:graphicEl>
                                              <a:dgm id="{CA3985F9-A537-4061-A318-3072CF3F09B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A42B1F8-F2DF-47A2-AE79-C87F24F6A58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5">
                                            <p:graphicEl>
                                              <a:dgm id="{5A42B1F8-F2DF-47A2-AE79-C87F24F6A58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681C204-AC67-44D5-A9B6-4AAC1D9EB91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5">
                                            <p:graphicEl>
                                              <a:dgm id="{B681C204-AC67-44D5-A9B6-4AAC1D9EB91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B08EFEE-3767-4C2C-B95A-A2F7396B93A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50"/>
                                        <p:tgtEl>
                                          <p:spTgt spid="5">
                                            <p:graphicEl>
                                              <a:dgm id="{7B08EFEE-3767-4C2C-B95A-A2F7396B93A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6F3F190-393B-4B1B-89B8-C7269E9D939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750"/>
                                        <p:tgtEl>
                                          <p:spTgt spid="5">
                                            <p:graphicEl>
                                              <a:dgm id="{36F3F190-393B-4B1B-89B8-C7269E9D939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BA79ACA-53D3-428F-A56A-BB7596055DA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750"/>
                                        <p:tgtEl>
                                          <p:spTgt spid="5">
                                            <p:graphicEl>
                                              <a:dgm id="{2BA79ACA-53D3-428F-A56A-BB7596055DA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3B9B78B-4B6A-40F0-860D-32FEB3C80FA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750"/>
                                        <p:tgtEl>
                                          <p:spTgt spid="5">
                                            <p:graphicEl>
                                              <a:dgm id="{B3B9B78B-4B6A-40F0-860D-32FEB3C80FA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94561C15-C603-4C1E-9D09-FD016203317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750"/>
                                        <p:tgtEl>
                                          <p:spTgt spid="5">
                                            <p:graphicEl>
                                              <a:dgm id="{94561C15-C603-4C1E-9D09-FD016203317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3BAEAD5-9321-48F2-9FF5-7D084B2CA8D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750"/>
                                        <p:tgtEl>
                                          <p:spTgt spid="5">
                                            <p:graphicEl>
                                              <a:dgm id="{03BAEAD5-9321-48F2-9FF5-7D084B2CA8D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C546473-540C-47A0-A7F4-AC91E1B18BC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750"/>
                                        <p:tgtEl>
                                          <p:spTgt spid="5">
                                            <p:graphicEl>
                                              <a:dgm id="{3C546473-540C-47A0-A7F4-AC91E1B18BC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EA8DA60-30D1-407C-9E27-5361CA26D80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750"/>
                                        <p:tgtEl>
                                          <p:spTgt spid="5">
                                            <p:graphicEl>
                                              <a:dgm id="{FEA8DA60-30D1-407C-9E27-5361CA26D80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9954CD-5293-4749-9764-6CE903517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7084" y="374427"/>
            <a:ext cx="10374517" cy="971512"/>
          </a:xfrm>
        </p:spPr>
        <p:txBody>
          <a:bodyPr anchor="ctr"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Exploratory data analysis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FD10FA4-A088-4877-9F45-BAF697FE800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68960270"/>
              </p:ext>
            </p:extLst>
          </p:nvPr>
        </p:nvGraphicFramePr>
        <p:xfrm>
          <a:off x="317499" y="582544"/>
          <a:ext cx="8383589" cy="45406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33D29A6F-D242-D245-A452-9467CC11DE59}"/>
              </a:ext>
            </a:extLst>
          </p:cNvPr>
          <p:cNvSpPr/>
          <p:nvPr/>
        </p:nvSpPr>
        <p:spPr>
          <a:xfrm>
            <a:off x="1993807" y="779895"/>
            <a:ext cx="395847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/>
              <a:t>Replaced missing values with mean value of column</a:t>
            </a:r>
            <a:endParaRPr lang="en-US" sz="16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C03D4F0-4183-6447-BA8C-1B05DD1BE0C8}"/>
              </a:ext>
            </a:extLst>
          </p:cNvPr>
          <p:cNvSpPr/>
          <p:nvPr/>
        </p:nvSpPr>
        <p:spPr>
          <a:xfrm>
            <a:off x="8163408" y="795126"/>
            <a:ext cx="382416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/>
              <a:t>Removed few outliers and used treatment like imputing.</a:t>
            </a:r>
            <a:endParaRPr lang="en-US" sz="16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9C395A4-816D-394E-B5CB-C076483135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65326" y="2618622"/>
            <a:ext cx="4037215" cy="3652947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479167FF-A12D-7E40-BC54-1DDA3989E87D}"/>
              </a:ext>
            </a:extLst>
          </p:cNvPr>
          <p:cNvSpPr/>
          <p:nvPr/>
        </p:nvSpPr>
        <p:spPr>
          <a:xfrm>
            <a:off x="2128111" y="3429000"/>
            <a:ext cx="403721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1600" dirty="0"/>
              <a:t>Logistic Regression : BIC Criteria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1600" dirty="0"/>
              <a:t>Hypothesis Testing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1600" dirty="0"/>
              <a:t>Correlation between variables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16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9A5F1E1-8398-8548-B911-C0D632BE0BEB}"/>
              </a:ext>
            </a:extLst>
          </p:cNvPr>
          <p:cNvSpPr/>
          <p:nvPr/>
        </p:nvSpPr>
        <p:spPr>
          <a:xfrm>
            <a:off x="6378372" y="6057360"/>
            <a:ext cx="382416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2"/>
            <a:r>
              <a:rPr lang="en-US" sz="1600" b="1" dirty="0"/>
              <a:t>  Data Structure</a:t>
            </a:r>
          </a:p>
        </p:txBody>
      </p:sp>
    </p:spTree>
    <p:extLst>
      <p:ext uri="{BB962C8B-B14F-4D97-AF65-F5344CB8AC3E}">
        <p14:creationId xmlns:p14="http://schemas.microsoft.com/office/powerpoint/2010/main" val="17244596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BA79ACA-53D3-428F-A56A-BB7596055DA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5">
                                            <p:graphicEl>
                                              <a:dgm id="{2BA79ACA-53D3-428F-A56A-BB7596055DA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3B9B78B-4B6A-40F0-860D-32FEB3C80FA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5">
                                            <p:graphicEl>
                                              <a:dgm id="{B3B9B78B-4B6A-40F0-860D-32FEB3C80FA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94561C15-C603-4C1E-9D09-FD016203317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5">
                                            <p:graphicEl>
                                              <a:dgm id="{94561C15-C603-4C1E-9D09-FD016203317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C546473-540C-47A0-A7F4-AC91E1B18BC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5">
                                            <p:graphicEl>
                                              <a:dgm id="{3C546473-540C-47A0-A7F4-AC91E1B18BC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3BAEAD5-9321-48F2-9FF5-7D084B2CA8D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5">
                                            <p:graphicEl>
                                              <a:dgm id="{03BAEAD5-9321-48F2-9FF5-7D084B2CA8D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EA8DA60-30D1-407C-9E27-5361CA26D80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5">
                                            <p:graphicEl>
                                              <a:dgm id="{FEA8DA60-30D1-407C-9E27-5361CA26D80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5851B3-4734-2C4C-A307-B3D7293738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352850"/>
            <a:ext cx="10240903" cy="433836"/>
          </a:xfrm>
        </p:spPr>
        <p:txBody>
          <a:bodyPr>
            <a:normAutofit fontScale="90000"/>
          </a:bodyPr>
          <a:lstStyle/>
          <a:p>
            <a:r>
              <a:rPr lang="en-US">
                <a:solidFill>
                  <a:srgbClr val="980000"/>
                </a:solidFill>
              </a:rPr>
              <a:t>Algorithm block diagram</a:t>
            </a:r>
            <a:endParaRPr lang="en-US" dirty="0">
              <a:solidFill>
                <a:srgbClr val="980000"/>
              </a:solidFill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AA69FFC-93CE-5A4B-9658-42F2A21B81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1601" y="925513"/>
            <a:ext cx="9258300" cy="5446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4156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E68675F0-955A-47BB-B4ED-02246940B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9954CD-5293-4749-9764-6CE903517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009" y="-378625"/>
            <a:ext cx="10429874" cy="92569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>
                <a:solidFill>
                  <a:srgbClr val="980000"/>
                </a:solidFill>
              </a:rPr>
              <a:t>Model Fitting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15702C-0EE0-1B49-B770-F05F0DB81B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0063" y="734414"/>
            <a:ext cx="11258549" cy="5665955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sz="1600" b="1" dirty="0"/>
              <a:t>1)  Random Forest  : </a:t>
            </a:r>
            <a:r>
              <a:rPr lang="en-US" sz="1600" dirty="0"/>
              <a:t>used ‘</a:t>
            </a:r>
            <a:r>
              <a:rPr lang="en-US" sz="1600" dirty="0" err="1"/>
              <a:t>randomforest</a:t>
            </a:r>
            <a:r>
              <a:rPr lang="en-US" sz="1600" dirty="0"/>
              <a:t>’ function in R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IN" sz="1400" dirty="0"/>
              <a:t>              Error Rate Plot			         			                           Confusion Matrix				</a:t>
            </a:r>
          </a:p>
          <a:p>
            <a:pPr marL="342900" indent="-342900">
              <a:lnSpc>
                <a:spcPct val="110000"/>
              </a:lnSpc>
              <a:buAutoNum type="arabicParenR"/>
            </a:pPr>
            <a:endParaRPr lang="en-IN" sz="1400" b="1" dirty="0"/>
          </a:p>
          <a:p>
            <a:pPr marL="342900" indent="-342900">
              <a:lnSpc>
                <a:spcPct val="110000"/>
              </a:lnSpc>
              <a:buAutoNum type="arabicParenR"/>
            </a:pPr>
            <a:endParaRPr lang="en-IN" sz="1400" b="1" dirty="0"/>
          </a:p>
          <a:p>
            <a:pPr marL="800100" lvl="1" indent="-342900">
              <a:lnSpc>
                <a:spcPct val="110000"/>
              </a:lnSpc>
              <a:buAutoNum type="arabicParenR"/>
            </a:pPr>
            <a:endParaRPr lang="en-IN" sz="1400" b="1" dirty="0"/>
          </a:p>
          <a:p>
            <a:pPr marL="342900" indent="-342900">
              <a:lnSpc>
                <a:spcPct val="110000"/>
              </a:lnSpc>
              <a:buAutoNum type="arabicParenR"/>
            </a:pPr>
            <a:endParaRPr lang="en-IN" sz="1400" b="1" dirty="0"/>
          </a:p>
          <a:p>
            <a:pPr marL="0" indent="0">
              <a:lnSpc>
                <a:spcPct val="110000"/>
              </a:lnSpc>
              <a:buNone/>
            </a:pPr>
            <a:endParaRPr lang="en-IN" sz="1400" b="1" dirty="0"/>
          </a:p>
          <a:p>
            <a:pPr marL="342900" indent="-342900">
              <a:lnSpc>
                <a:spcPct val="110000"/>
              </a:lnSpc>
              <a:buAutoNum type="arabicParenR" startAt="2"/>
            </a:pPr>
            <a:r>
              <a:rPr lang="en-IN" sz="1600" b="1" dirty="0"/>
              <a:t>Classification Trees : </a:t>
            </a:r>
            <a:r>
              <a:rPr lang="en-IN" sz="1600" dirty="0"/>
              <a:t>used ‘</a:t>
            </a:r>
            <a:r>
              <a:rPr lang="en-IN" sz="1600" dirty="0" err="1"/>
              <a:t>rpart</a:t>
            </a:r>
            <a:r>
              <a:rPr lang="en-IN" sz="1600" dirty="0"/>
              <a:t>’ function in R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IN" sz="1600" dirty="0"/>
              <a:t>          Tree plot				</a:t>
            </a:r>
            <a:r>
              <a:rPr lang="en-IN" sz="1200" dirty="0"/>
              <a:t>            			       </a:t>
            </a:r>
            <a:r>
              <a:rPr lang="en-IN" sz="1400" dirty="0"/>
              <a:t>Confusion Matrix				</a:t>
            </a:r>
            <a:endParaRPr lang="en-IN" sz="1400" b="1" dirty="0"/>
          </a:p>
          <a:p>
            <a:pPr marL="342900" indent="-342900">
              <a:lnSpc>
                <a:spcPct val="110000"/>
              </a:lnSpc>
              <a:buAutoNum type="arabicParenR"/>
            </a:pPr>
            <a:endParaRPr lang="en-IN" sz="1400" b="1" dirty="0"/>
          </a:p>
          <a:p>
            <a:pPr>
              <a:lnSpc>
                <a:spcPct val="110000"/>
              </a:lnSpc>
            </a:pPr>
            <a:endParaRPr lang="en-US" sz="1000" dirty="0"/>
          </a:p>
          <a:p>
            <a:pPr>
              <a:lnSpc>
                <a:spcPct val="110000"/>
              </a:lnSpc>
            </a:pPr>
            <a:endParaRPr lang="en-US" sz="1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B0C1FC-2868-8443-8039-5433053F25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49" r="3" b="3"/>
          <a:stretch/>
        </p:blipFill>
        <p:spPr>
          <a:xfrm>
            <a:off x="2075150" y="1313843"/>
            <a:ext cx="2978929" cy="2115157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9BAD0E20-0F48-46D7-B8AC-D854D49176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6408741"/>
            <a:ext cx="12191999" cy="449257"/>
          </a:xfrm>
          <a:prstGeom prst="rect">
            <a:avLst/>
          </a:prstGeom>
          <a:gradFill>
            <a:gsLst>
              <a:gs pos="7000">
                <a:schemeClr val="accent2"/>
              </a:gs>
              <a:gs pos="100000">
                <a:schemeClr val="accent6">
                  <a:lumMod val="75000"/>
                  <a:alpha val="94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365E4CE-560A-4A72-892F-D6A37E72F0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0799"/>
            <a:ext cx="4038600" cy="456769"/>
          </a:xfrm>
          <a:prstGeom prst="rect">
            <a:avLst/>
          </a:prstGeom>
          <a:gradFill>
            <a:gsLst>
              <a:gs pos="0">
                <a:schemeClr val="accent6">
                  <a:lumMod val="75000"/>
                  <a:alpha val="52000"/>
                </a:schemeClr>
              </a:gs>
              <a:gs pos="99000">
                <a:schemeClr val="accent6"/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0385F96-9B2B-2644-A161-9F49A02956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6116" y="1904624"/>
            <a:ext cx="2311400" cy="10922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B352CBE-ADAA-9446-BE8D-0E9364899C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5150" y="3955985"/>
            <a:ext cx="3923796" cy="244062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818E3EE-EBA6-8040-B3AD-489D0B4EC7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36116" y="4489376"/>
            <a:ext cx="2387600" cy="109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1908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DC9215-49E1-3F44-8A35-3334C55CFE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7590" y="173622"/>
            <a:ext cx="10240903" cy="6412374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IN" sz="1600" b="1" dirty="0"/>
              <a:t>3) Support Vector Machines : </a:t>
            </a:r>
            <a:r>
              <a:rPr lang="en-IN" sz="1600" dirty="0"/>
              <a:t>used ‘</a:t>
            </a:r>
            <a:r>
              <a:rPr lang="en-IN" sz="1600" dirty="0" err="1"/>
              <a:t>kvsm</a:t>
            </a:r>
            <a:r>
              <a:rPr lang="en-IN" sz="1600" dirty="0"/>
              <a:t>’ function in R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IN" sz="1400" dirty="0"/>
              <a:t>                   Confusion Matrix		               Hyperplanes Plot</a:t>
            </a:r>
            <a:endParaRPr lang="en-IN" sz="1400" b="1" dirty="0"/>
          </a:p>
          <a:p>
            <a:pPr marL="0" indent="0">
              <a:lnSpc>
                <a:spcPct val="110000"/>
              </a:lnSpc>
              <a:buNone/>
            </a:pPr>
            <a:endParaRPr lang="en-IN" b="1" dirty="0"/>
          </a:p>
          <a:p>
            <a:pPr marL="0" indent="0">
              <a:lnSpc>
                <a:spcPct val="110000"/>
              </a:lnSpc>
              <a:buNone/>
            </a:pPr>
            <a:endParaRPr lang="en-IN" b="1" dirty="0"/>
          </a:p>
          <a:p>
            <a:pPr marL="0" indent="0">
              <a:lnSpc>
                <a:spcPct val="110000"/>
              </a:lnSpc>
              <a:buNone/>
            </a:pPr>
            <a:endParaRPr lang="en-IN" b="1" dirty="0"/>
          </a:p>
          <a:p>
            <a:pPr marL="0" indent="0">
              <a:lnSpc>
                <a:spcPct val="110000"/>
              </a:lnSpc>
              <a:buNone/>
            </a:pPr>
            <a:r>
              <a:rPr lang="en-IN" sz="1600" b="1" dirty="0"/>
              <a:t>4) Logistic Regression: : </a:t>
            </a:r>
            <a:r>
              <a:rPr lang="en-IN" sz="1600" dirty="0"/>
              <a:t>used ‘</a:t>
            </a:r>
            <a:r>
              <a:rPr lang="en-IN" sz="1600" dirty="0" err="1"/>
              <a:t>glm</a:t>
            </a:r>
            <a:r>
              <a:rPr lang="en-IN" sz="1600" dirty="0"/>
              <a:t>’ function in R</a:t>
            </a:r>
            <a:endParaRPr lang="en-IN" sz="1600" b="1" dirty="0"/>
          </a:p>
          <a:p>
            <a:pPr marL="0" indent="0">
              <a:lnSpc>
                <a:spcPct val="110000"/>
              </a:lnSpc>
              <a:buNone/>
            </a:pPr>
            <a:r>
              <a:rPr lang="en-IN" sz="1400" dirty="0"/>
              <a:t>                   Confusion Matrix		           Residual vs Fitted Plot</a:t>
            </a:r>
            <a:endParaRPr lang="en-IN" sz="1400" b="1" dirty="0"/>
          </a:p>
          <a:p>
            <a:pPr marL="0" indent="0">
              <a:lnSpc>
                <a:spcPct val="110000"/>
              </a:lnSpc>
              <a:buNone/>
            </a:pPr>
            <a:endParaRPr lang="en-IN" b="1" dirty="0"/>
          </a:p>
          <a:p>
            <a:pPr marL="0" indent="0">
              <a:lnSpc>
                <a:spcPct val="110000"/>
              </a:lnSpc>
              <a:buNone/>
            </a:pPr>
            <a:endParaRPr lang="en-IN" b="1" dirty="0"/>
          </a:p>
          <a:p>
            <a:pPr marL="0" indent="0">
              <a:lnSpc>
                <a:spcPct val="110000"/>
              </a:lnSpc>
              <a:buNone/>
            </a:pPr>
            <a:endParaRPr lang="en-IN" b="1" dirty="0"/>
          </a:p>
          <a:p>
            <a:pPr marL="0" indent="0">
              <a:lnSpc>
                <a:spcPct val="110000"/>
              </a:lnSpc>
              <a:buNone/>
            </a:pPr>
            <a:r>
              <a:rPr lang="en-IN" sz="1600" b="1" dirty="0"/>
              <a:t>5) Bagging: </a:t>
            </a:r>
            <a:r>
              <a:rPr lang="en-IN" sz="1600" dirty="0"/>
              <a:t>function ‘bagging’ in R</a:t>
            </a:r>
            <a:r>
              <a:rPr lang="en-IN" sz="1600" b="1" dirty="0"/>
              <a:t>		6) Boosting : </a:t>
            </a:r>
          </a:p>
          <a:p>
            <a:pPr marL="0" indent="0">
              <a:buNone/>
            </a:pPr>
            <a:r>
              <a:rPr lang="en-IN" sz="1400" dirty="0"/>
              <a:t>	Confusion Matrix 			Confusion Matrix</a:t>
            </a:r>
            <a:endParaRPr lang="en-US" sz="1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971F9C-79B4-7C4B-B0D7-DE50B7801C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2632" y="677636"/>
            <a:ext cx="3161709" cy="197925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87D5562-103C-154B-8D71-267C47EF85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3507" y="898605"/>
            <a:ext cx="2387600" cy="1092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F976BB2-E9CD-2146-8FDA-88FC493E3D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1770" y="5096420"/>
            <a:ext cx="3060700" cy="1092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77287D8-9294-8B47-9BCD-083216F250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3507" y="5096420"/>
            <a:ext cx="3060700" cy="10922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790BDDE-4DC7-F34A-AA2D-73708F3D99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21586" y="2593959"/>
            <a:ext cx="2683799" cy="198933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25BAC47-108C-714B-9D87-BA1F11828F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23507" y="3042529"/>
            <a:ext cx="2387600" cy="109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359009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142EC049-6246-4910-8813-CE2F7A1D8E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9CDD650-026F-469B-B901-A9BDBCADED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3453" y="-27162"/>
            <a:ext cx="12207698" cy="1578950"/>
          </a:xfrm>
          <a:prstGeom prst="rect">
            <a:avLst/>
          </a:prstGeom>
          <a:gradFill>
            <a:gsLst>
              <a:gs pos="0">
                <a:schemeClr val="accent5"/>
              </a:gs>
              <a:gs pos="100000">
                <a:schemeClr val="accent6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59CA0E5-57A7-4351-824F-74906E0352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3261447" y="-3302065"/>
            <a:ext cx="1578950" cy="8128756"/>
          </a:xfrm>
          <a:prstGeom prst="rect">
            <a:avLst/>
          </a:prstGeom>
          <a:gradFill>
            <a:gsLst>
              <a:gs pos="20000">
                <a:schemeClr val="accent2">
                  <a:alpha val="63000"/>
                </a:schemeClr>
              </a:gs>
              <a:gs pos="100000">
                <a:schemeClr val="accent4">
                  <a:alpha val="39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3B41C9D-FAD6-42BF-A9D1-66531A9CF8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7935" y="-27164"/>
            <a:ext cx="8171335" cy="1577666"/>
          </a:xfrm>
          <a:prstGeom prst="rect">
            <a:avLst/>
          </a:prstGeom>
          <a:gradFill>
            <a:gsLst>
              <a:gs pos="0">
                <a:schemeClr val="accent5">
                  <a:alpha val="64000"/>
                </a:schemeClr>
              </a:gs>
              <a:gs pos="80000">
                <a:schemeClr val="accent6">
                  <a:alpha val="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90F3D3-A84A-6646-8962-21C06F5D72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5585" y="254542"/>
            <a:ext cx="11656595" cy="1064894"/>
          </a:xfrm>
        </p:spPr>
        <p:txBody>
          <a:bodyPr anchor="ctr">
            <a:normAutofit/>
          </a:bodyPr>
          <a:lstStyle/>
          <a:p>
            <a:pPr algn="l"/>
            <a:r>
              <a:rPr lang="en-IN" sz="3200" dirty="0">
                <a:solidFill>
                  <a:schemeClr val="bg1"/>
                </a:solidFill>
              </a:rPr>
              <a:t>Model Prediction and Accuracy</a:t>
            </a:r>
            <a:endParaRPr lang="en-US" sz="3200" dirty="0">
              <a:solidFill>
                <a:schemeClr val="bg1"/>
              </a:solidFill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5015ABA0-2F3E-7542-BC4E-E8DED0D134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772" y="1687750"/>
            <a:ext cx="6718300" cy="45593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D53CFB9-410D-A347-BF93-DA99FF985C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0950" y="1687750"/>
            <a:ext cx="4486276" cy="451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4590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8BEAC55E-FD3E-4A90-B4E2-D197D80383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482CFD-B23F-DC41-B40C-0461AB2681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358256"/>
            <a:ext cx="9448800" cy="700087"/>
          </a:xfrm>
        </p:spPr>
        <p:txBody>
          <a:bodyPr vert="horz" lIns="0" tIns="0" rIns="0" bIns="0" rtlCol="0" anchor="b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US" sz="3600" dirty="0">
                <a:solidFill>
                  <a:srgbClr val="980000"/>
                </a:solidFill>
              </a:rPr>
              <a:t>conclusion</a:t>
            </a:r>
            <a:br>
              <a:rPr lang="en-US" sz="3700" dirty="0"/>
            </a:br>
            <a:endParaRPr lang="en-US" sz="3700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82DCAD1-D7F2-4CA8-960C-526B7DB37A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8741"/>
            <a:ext cx="12192000" cy="449256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9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009AC7F-1347-41C8-8BEB-47473A21A6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8316"/>
            <a:ext cx="8153398" cy="449684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68000"/>
                </a:schemeClr>
              </a:gs>
              <a:gs pos="99000">
                <a:schemeClr val="accent2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688087B1-233D-824A-A507-4F86801D6C04}"/>
              </a:ext>
            </a:extLst>
          </p:cNvPr>
          <p:cNvSpPr txBox="1">
            <a:spLocks/>
          </p:cNvSpPr>
          <p:nvPr/>
        </p:nvSpPr>
        <p:spPr>
          <a:xfrm>
            <a:off x="1057275" y="717630"/>
            <a:ext cx="10413236" cy="568274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IN" sz="1800" dirty="0"/>
              <a:t>Study suggested that different models perform distinctively on the same data and the model that predicted solar power system coverage most accurately and </a:t>
            </a:r>
            <a:r>
              <a:rPr lang="en-US" sz="1800" dirty="0"/>
              <a:t>provides a good balance between precision and overfitting</a:t>
            </a:r>
            <a:r>
              <a:rPr lang="en-IN" sz="1800" dirty="0"/>
              <a:t> is Random Forest.</a:t>
            </a:r>
          </a:p>
          <a:p>
            <a:endParaRPr lang="en-IN" sz="1800" dirty="0"/>
          </a:p>
          <a:p>
            <a:pPr marL="0" indent="0">
              <a:buNone/>
            </a:pPr>
            <a:endParaRPr lang="en-IN" sz="1800" b="1" dirty="0"/>
          </a:p>
          <a:p>
            <a:pPr marL="0" indent="0">
              <a:buNone/>
            </a:pPr>
            <a:endParaRPr lang="en-IN" sz="1800" b="1" dirty="0"/>
          </a:p>
          <a:p>
            <a:pPr marL="0" indent="0">
              <a:buNone/>
            </a:pPr>
            <a:r>
              <a:rPr lang="en-IN" sz="1800" b="1" dirty="0"/>
              <a:t>IMPACT :</a:t>
            </a:r>
          </a:p>
          <a:p>
            <a:pPr marL="0" indent="0">
              <a:buNone/>
            </a:pPr>
            <a:endParaRPr lang="en-IN" sz="1800" b="1" dirty="0"/>
          </a:p>
          <a:p>
            <a:pPr marL="0" algn="just">
              <a:lnSpc>
                <a:spcPct val="110000"/>
              </a:lnSpc>
            </a:pPr>
            <a:r>
              <a:rPr lang="en-IN" sz="1800" dirty="0"/>
              <a:t>Population density, employment rate etc are among the many factors that may contribute towards the solar power coverage and goal is to identify and enhance them.</a:t>
            </a:r>
          </a:p>
          <a:p>
            <a:pPr marL="0" algn="just">
              <a:lnSpc>
                <a:spcPct val="110000"/>
              </a:lnSpc>
            </a:pPr>
            <a:r>
              <a:rPr lang="en-IN" sz="1800" dirty="0"/>
              <a:t>The response variable that is of our utmost interest is </a:t>
            </a:r>
            <a:r>
              <a:rPr lang="en-IN" sz="1800" b="1" dirty="0" err="1"/>
              <a:t>solar_system_count</a:t>
            </a:r>
            <a:r>
              <a:rPr lang="en-IN" sz="1800" dirty="0"/>
              <a:t> and we have correctly identified areas that have low count and can be looked into to have focused development in those areas for solar coverage development.</a:t>
            </a:r>
          </a:p>
          <a:p>
            <a:pPr marL="0" algn="just">
              <a:lnSpc>
                <a:spcPct val="110000"/>
              </a:lnSpc>
            </a:pPr>
            <a:endParaRPr lang="en-US" sz="1600" dirty="0"/>
          </a:p>
          <a:p>
            <a:pPr>
              <a:lnSpc>
                <a:spcPct val="110000"/>
              </a:lnSpc>
            </a:pPr>
            <a:endParaRPr lang="en-US" sz="10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66488D6-BE87-B640-8B88-26385D2A6C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238960"/>
            <a:ext cx="7869238" cy="571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305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GradientRiseVTI">
  <a:themeElements>
    <a:clrScheme name="AnalogousFromDarkSeedLeftStep">
      <a:dk1>
        <a:srgbClr val="000000"/>
      </a:dk1>
      <a:lt1>
        <a:srgbClr val="FFFFFF"/>
      </a:lt1>
      <a:dk2>
        <a:srgbClr val="242741"/>
      </a:dk2>
      <a:lt2>
        <a:srgbClr val="E2E8E8"/>
      </a:lt2>
      <a:accent1>
        <a:srgbClr val="C54F4B"/>
      </a:accent1>
      <a:accent2>
        <a:srgbClr val="B33967"/>
      </a:accent2>
      <a:accent3>
        <a:srgbClr val="C54BAC"/>
      </a:accent3>
      <a:accent4>
        <a:srgbClr val="9939B3"/>
      </a:accent4>
      <a:accent5>
        <a:srgbClr val="784BC5"/>
      </a:accent5>
      <a:accent6>
        <a:srgbClr val="454AB8"/>
      </a:accent6>
      <a:hlink>
        <a:srgbClr val="9256C6"/>
      </a:hlink>
      <a:folHlink>
        <a:srgbClr val="7F7F7F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radientRiseVTI" id="{C2FC082F-B444-4222-AF20-78444CCB5722}" vid="{39F213E4-0CBC-40CB-B3F6-8C5562B6B99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1490</TotalTime>
  <Words>443</Words>
  <Application>Microsoft Macintosh PowerPoint</Application>
  <PresentationFormat>Widescreen</PresentationFormat>
  <Paragraphs>75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Avenir Next LT Pro</vt:lpstr>
      <vt:lpstr>Avenir Next LT Pro Light</vt:lpstr>
      <vt:lpstr>Calibri</vt:lpstr>
      <vt:lpstr>GradientRiseVTI</vt:lpstr>
      <vt:lpstr>Solar Power   Coverage</vt:lpstr>
      <vt:lpstr>Introduction</vt:lpstr>
      <vt:lpstr>EDA Challenges</vt:lpstr>
      <vt:lpstr>Exploratory data analysis</vt:lpstr>
      <vt:lpstr>Algorithm block diagram</vt:lpstr>
      <vt:lpstr>Model Fitting</vt:lpstr>
      <vt:lpstr>PowerPoint Presentation</vt:lpstr>
      <vt:lpstr>Model Prediction and Accuracy</vt:lpstr>
      <vt:lpstr>conclusion 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Solar Power   Coverage</dc:title>
  <dc:creator>Raj Shekhar</dc:creator>
  <cp:lastModifiedBy>Raj Shekhar</cp:lastModifiedBy>
  <cp:revision>64</cp:revision>
  <dcterms:created xsi:type="dcterms:W3CDTF">2020-07-23T16:21:22Z</dcterms:created>
  <dcterms:modified xsi:type="dcterms:W3CDTF">2020-07-29T19:56:06Z</dcterms:modified>
</cp:coreProperties>
</file>